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5" r:id="rId7"/>
    <p:sldId id="260" r:id="rId8"/>
    <p:sldId id="261" r:id="rId9"/>
    <p:sldId id="278" r:id="rId10"/>
    <p:sldId id="262" r:id="rId11"/>
    <p:sldId id="275" r:id="rId12"/>
    <p:sldId id="263" r:id="rId13"/>
    <p:sldId id="264" r:id="rId14"/>
    <p:sldId id="266" r:id="rId15"/>
    <p:sldId id="267" r:id="rId16"/>
    <p:sldId id="268" r:id="rId17"/>
    <p:sldId id="269" r:id="rId18"/>
    <p:sldId id="273" r:id="rId19"/>
    <p:sldId id="271" r:id="rId20"/>
    <p:sldId id="280" r:id="rId21"/>
    <p:sldId id="277" r:id="rId22"/>
  </p:sldIdLst>
  <p:sldSz cx="18288000" cy="10287000"/>
  <p:notesSz cx="6858000" cy="9144000"/>
  <p:embeddedFontLst>
    <p:embeddedFont>
      <p:font typeface="Aptos Narrow" panose="020B0004020202020204" pitchFamily="34" charset="0"/>
      <p:regular r:id="rId23"/>
      <p:bold r:id="rId24"/>
      <p:italic r:id="rId25"/>
      <p:boldItalic r:id="rId26"/>
    </p:embeddedFont>
    <p:embeddedFont>
      <p:font typeface="Futura" panose="020B0604020202020204" charset="0"/>
      <p:regular r:id="rId27"/>
    </p:embeddedFont>
    <p:embeddedFont>
      <p:font typeface="Futura Bold" panose="020B0604020202020204" charset="0"/>
      <p:regular r:id="rId28"/>
    </p:embeddedFont>
    <p:embeddedFont>
      <p:font typeface="Futura Ultra-Bold" panose="020B0604020202020204" charset="0"/>
      <p:regular r:id="rId29"/>
    </p:embeddedFont>
    <p:embeddedFont>
      <p:font typeface="Roboto Condensed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00000000000000000" pitchFamily="2" charset="0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33247"/>
    <a:srgbClr val="F19B14"/>
    <a:srgbClr val="15AA96"/>
    <a:srgbClr val="9BB9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65" autoAdjust="0"/>
    <p:restoredTop sz="95141" autoAdjust="0"/>
  </p:normalViewPr>
  <p:slideViewPr>
    <p:cSldViewPr>
      <p:cViewPr varScale="1">
        <p:scale>
          <a:sx n="59" d="100"/>
          <a:sy n="59" d="100"/>
        </p:scale>
        <p:origin x="101" y="2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svg"/><Relationship Id="rId7" Type="http://schemas.openxmlformats.org/officeDocument/2006/relationships/image" Target="../media/image1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77400" y="3982629"/>
            <a:ext cx="7387932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b="1" dirty="0">
                <a:solidFill>
                  <a:srgbClr val="EF233C"/>
                </a:solidFill>
                <a:latin typeface="Futura Bold"/>
                <a:ea typeface="Futura Bold"/>
                <a:cs typeface="Futura Bold"/>
                <a:sym typeface="Futura Bold"/>
              </a:rPr>
              <a:t>Board Meeting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664214" y="0"/>
            <a:ext cx="5658816" cy="2538160"/>
            <a:chOff x="0" y="0"/>
            <a:chExt cx="7545088" cy="33842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33665" cy="3572764"/>
            </a:xfrm>
            <a:custGeom>
              <a:avLst/>
              <a:gdLst/>
              <a:ahLst/>
              <a:cxnLst/>
              <a:rect l="l" t="t" r="r" b="b"/>
              <a:pathLst>
                <a:path w="7733665" h="3572764">
                  <a:moveTo>
                    <a:pt x="0" y="0"/>
                  </a:moveTo>
                  <a:lnTo>
                    <a:pt x="5311267" y="0"/>
                  </a:lnTo>
                  <a:lnTo>
                    <a:pt x="6880987" y="906272"/>
                  </a:lnTo>
                  <a:cubicBezTo>
                    <a:pt x="7516114" y="1272921"/>
                    <a:pt x="7733665" y="2085086"/>
                    <a:pt x="7367016" y="2720086"/>
                  </a:cubicBezTo>
                  <a:cubicBezTo>
                    <a:pt x="7000367" y="3355213"/>
                    <a:pt x="6188202" y="3572764"/>
                    <a:pt x="5553202" y="3206115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03518"/>
            <a:ext cx="8786678" cy="9483482"/>
            <a:chOff x="0" y="0"/>
            <a:chExt cx="11715570" cy="12644642"/>
          </a:xfrm>
        </p:grpSpPr>
        <p:sp>
          <p:nvSpPr>
            <p:cNvPr id="6" name="Freeform 6"/>
            <p:cNvSpPr/>
            <p:nvPr/>
          </p:nvSpPr>
          <p:spPr>
            <a:xfrm>
              <a:off x="0" y="-26797"/>
              <a:ext cx="12738481" cy="12671425"/>
            </a:xfrm>
            <a:custGeom>
              <a:avLst/>
              <a:gdLst/>
              <a:ahLst/>
              <a:cxnLst/>
              <a:rect l="l" t="t" r="r" b="b"/>
              <a:pathLst>
                <a:path w="12738481" h="12671425">
                  <a:moveTo>
                    <a:pt x="2338324" y="28575"/>
                  </a:moveTo>
                  <a:cubicBezTo>
                    <a:pt x="3612515" y="0"/>
                    <a:pt x="4910328" y="309372"/>
                    <a:pt x="6094730" y="993140"/>
                  </a:cubicBezTo>
                  <a:lnTo>
                    <a:pt x="8112506" y="2158111"/>
                  </a:lnTo>
                  <a:cubicBezTo>
                    <a:pt x="11558016" y="4147312"/>
                    <a:pt x="12738481" y="8553069"/>
                    <a:pt x="10749280" y="11998579"/>
                  </a:cubicBezTo>
                  <a:cubicBezTo>
                    <a:pt x="10624947" y="12213972"/>
                    <a:pt x="10491216" y="12420473"/>
                    <a:pt x="10348849" y="12617832"/>
                  </a:cubicBezTo>
                  <a:lnTo>
                    <a:pt x="10305923" y="12671425"/>
                  </a:lnTo>
                  <a:lnTo>
                    <a:pt x="0" y="12671425"/>
                  </a:lnTo>
                  <a:lnTo>
                    <a:pt x="0" y="473583"/>
                  </a:lnTo>
                  <a:lnTo>
                    <a:pt x="296799" y="370840"/>
                  </a:lnTo>
                  <a:cubicBezTo>
                    <a:pt x="955421" y="160274"/>
                    <a:pt x="1643380" y="44196"/>
                    <a:pt x="2338324" y="28575"/>
                  </a:cubicBezTo>
                  <a:close/>
                </a:path>
              </a:pathLst>
            </a:custGeom>
            <a:blipFill>
              <a:blip r:embed="rId2"/>
              <a:stretch>
                <a:fillRect l="-6189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 rot="1800000">
            <a:off x="5011489" y="1324627"/>
            <a:ext cx="2536481" cy="411363"/>
            <a:chOff x="0" y="0"/>
            <a:chExt cx="3381974" cy="5484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1883" cy="548513"/>
            </a:xfrm>
            <a:custGeom>
              <a:avLst/>
              <a:gdLst/>
              <a:ahLst/>
              <a:cxnLst/>
              <a:rect l="l" t="t" r="r" b="b"/>
              <a:pathLst>
                <a:path w="3381883" h="548513">
                  <a:moveTo>
                    <a:pt x="0" y="274193"/>
                  </a:moveTo>
                  <a:cubicBezTo>
                    <a:pt x="0" y="122809"/>
                    <a:pt x="122809" y="0"/>
                    <a:pt x="274193" y="0"/>
                  </a:cubicBezTo>
                  <a:lnTo>
                    <a:pt x="3107690" y="0"/>
                  </a:lnTo>
                  <a:cubicBezTo>
                    <a:pt x="3259201" y="0"/>
                    <a:pt x="3381883" y="122809"/>
                    <a:pt x="3381883" y="274193"/>
                  </a:cubicBezTo>
                  <a:cubicBezTo>
                    <a:pt x="3381883" y="425577"/>
                    <a:pt x="3259074" y="548386"/>
                    <a:pt x="3107690" y="548386"/>
                  </a:cubicBezTo>
                  <a:lnTo>
                    <a:pt x="274193" y="548386"/>
                  </a:lnTo>
                  <a:cubicBezTo>
                    <a:pt x="122809" y="548513"/>
                    <a:pt x="0" y="425704"/>
                    <a:pt x="0" y="274193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92881" y="8654158"/>
            <a:ext cx="3956217" cy="1632842"/>
            <a:chOff x="0" y="0"/>
            <a:chExt cx="5274956" cy="2177122"/>
          </a:xfrm>
        </p:grpSpPr>
        <p:sp>
          <p:nvSpPr>
            <p:cNvPr id="10" name="Freeform 10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23057" y="28482"/>
            <a:ext cx="5964943" cy="1811273"/>
          </a:xfrm>
          <a:custGeom>
            <a:avLst/>
            <a:gdLst/>
            <a:ahLst/>
            <a:cxnLst/>
            <a:rect l="l" t="t" r="r" b="b"/>
            <a:pathLst>
              <a:path w="5964943" h="1811273">
                <a:moveTo>
                  <a:pt x="0" y="0"/>
                </a:moveTo>
                <a:lnTo>
                  <a:pt x="5964943" y="0"/>
                </a:lnTo>
                <a:lnTo>
                  <a:pt x="5964943" y="1811273"/>
                </a:lnTo>
                <a:lnTo>
                  <a:pt x="0" y="1811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3183614" y="8658544"/>
            <a:ext cx="3881718" cy="80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74"/>
              </a:lnSpc>
            </a:pPr>
            <a:r>
              <a:rPr lang="en-US" sz="4728" b="1" dirty="0">
                <a:solidFill>
                  <a:srgbClr val="EF233C"/>
                </a:solidFill>
                <a:latin typeface="Futura Bold"/>
                <a:ea typeface="Futura Bold"/>
                <a:cs typeface="Futura Bold"/>
                <a:sym typeface="Futura Bold"/>
              </a:rPr>
              <a:t>Group - 5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8" y="2968434"/>
            <a:ext cx="4860102" cy="5955176"/>
            <a:chOff x="0" y="0"/>
            <a:chExt cx="6480136" cy="7940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80175" cy="7940294"/>
            </a:xfrm>
            <a:custGeom>
              <a:avLst/>
              <a:gdLst/>
              <a:ahLst/>
              <a:cxnLst/>
              <a:rect l="l" t="t" r="r" b="b"/>
              <a:pathLst>
                <a:path w="6480175" h="7940294">
                  <a:moveTo>
                    <a:pt x="0" y="0"/>
                  </a:moveTo>
                  <a:lnTo>
                    <a:pt x="6480175" y="0"/>
                  </a:lnTo>
                  <a:lnTo>
                    <a:pt x="6480175" y="7940294"/>
                  </a:lnTo>
                  <a:lnTo>
                    <a:pt x="0" y="794029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87094" y="1909350"/>
            <a:ext cx="1971888" cy="2118168"/>
            <a:chOff x="0" y="0"/>
            <a:chExt cx="2629184" cy="2824224"/>
          </a:xfrm>
        </p:grpSpPr>
        <p:sp>
          <p:nvSpPr>
            <p:cNvPr id="5" name="Freeform 5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13949" y="2968434"/>
            <a:ext cx="4860102" cy="5955176"/>
            <a:chOff x="0" y="0"/>
            <a:chExt cx="6480136" cy="79402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0175" cy="7940294"/>
            </a:xfrm>
            <a:custGeom>
              <a:avLst/>
              <a:gdLst/>
              <a:ahLst/>
              <a:cxnLst/>
              <a:rect l="l" t="t" r="r" b="b"/>
              <a:pathLst>
                <a:path w="6480175" h="7940294">
                  <a:moveTo>
                    <a:pt x="0" y="0"/>
                  </a:moveTo>
                  <a:lnTo>
                    <a:pt x="6480175" y="0"/>
                  </a:lnTo>
                  <a:lnTo>
                    <a:pt x="6480175" y="7940294"/>
                  </a:lnTo>
                  <a:lnTo>
                    <a:pt x="0" y="794029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32232" y="2035177"/>
            <a:ext cx="1971888" cy="2118168"/>
            <a:chOff x="0" y="0"/>
            <a:chExt cx="2629184" cy="2824224"/>
          </a:xfrm>
        </p:grpSpPr>
        <p:sp>
          <p:nvSpPr>
            <p:cNvPr id="9" name="Freeform 9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84910" y="2968434"/>
            <a:ext cx="4860102" cy="5955176"/>
            <a:chOff x="0" y="0"/>
            <a:chExt cx="6480136" cy="79402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80175" cy="7940294"/>
            </a:xfrm>
            <a:custGeom>
              <a:avLst/>
              <a:gdLst/>
              <a:ahLst/>
              <a:cxnLst/>
              <a:rect l="l" t="t" r="r" b="b"/>
              <a:pathLst>
                <a:path w="6480175" h="7940294">
                  <a:moveTo>
                    <a:pt x="0" y="0"/>
                  </a:moveTo>
                  <a:lnTo>
                    <a:pt x="6480175" y="0"/>
                  </a:lnTo>
                  <a:lnTo>
                    <a:pt x="6480175" y="7940294"/>
                  </a:lnTo>
                  <a:lnTo>
                    <a:pt x="0" y="794029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29018" y="1909350"/>
            <a:ext cx="1971888" cy="2118168"/>
            <a:chOff x="0" y="0"/>
            <a:chExt cx="2629184" cy="2824224"/>
          </a:xfrm>
        </p:grpSpPr>
        <p:sp>
          <p:nvSpPr>
            <p:cNvPr id="13" name="Freeform 13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365475" y="2447976"/>
            <a:ext cx="898973" cy="1040916"/>
          </a:xfrm>
          <a:custGeom>
            <a:avLst/>
            <a:gdLst/>
            <a:ahLst/>
            <a:cxnLst/>
            <a:rect l="l" t="t" r="r" b="b"/>
            <a:pathLst>
              <a:path w="898973" h="1040916">
                <a:moveTo>
                  <a:pt x="0" y="0"/>
                </a:moveTo>
                <a:lnTo>
                  <a:pt x="898973" y="0"/>
                </a:lnTo>
                <a:lnTo>
                  <a:pt x="898973" y="1040916"/>
                </a:lnTo>
                <a:lnTo>
                  <a:pt x="0" y="1040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8516644" y="2573803"/>
            <a:ext cx="1003065" cy="1040916"/>
          </a:xfrm>
          <a:custGeom>
            <a:avLst/>
            <a:gdLst/>
            <a:ahLst/>
            <a:cxnLst/>
            <a:rect l="l" t="t" r="r" b="b"/>
            <a:pathLst>
              <a:path w="1003065" h="1040916">
                <a:moveTo>
                  <a:pt x="0" y="0"/>
                </a:moveTo>
                <a:lnTo>
                  <a:pt x="1003064" y="0"/>
                </a:lnTo>
                <a:lnTo>
                  <a:pt x="1003064" y="1040916"/>
                </a:lnTo>
                <a:lnTo>
                  <a:pt x="0" y="1040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2952580" y="2447976"/>
            <a:ext cx="1040916" cy="1040916"/>
          </a:xfrm>
          <a:custGeom>
            <a:avLst/>
            <a:gdLst/>
            <a:ahLst/>
            <a:cxnLst/>
            <a:rect l="l" t="t" r="r" b="b"/>
            <a:pathLst>
              <a:path w="1040916" h="1040916">
                <a:moveTo>
                  <a:pt x="0" y="0"/>
                </a:moveTo>
                <a:lnTo>
                  <a:pt x="1040917" y="0"/>
                </a:lnTo>
                <a:lnTo>
                  <a:pt x="1040917" y="1040916"/>
                </a:lnTo>
                <a:lnTo>
                  <a:pt x="0" y="1040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342768" y="4196036"/>
            <a:ext cx="426054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Actions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6278" y="4699877"/>
            <a:ext cx="4976841" cy="4045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Leveraging software infrastructure for develop SaaS platform for business travel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Pilot with investor’s network (internal + partners)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Launch enterprise carbon dashboards &amp; reporting tools for ESG tracking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Set up enterprise sales &amp; support functions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Phase out B2C operations to focus on B2B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84692" y="4314825"/>
            <a:ext cx="426054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Negative Outcomes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84692" y="4838700"/>
            <a:ext cx="4260540" cy="1994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Adaptive cultural changes for team &amp; founder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Requires new capabilities (enterprise sales, integrations)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Higher internal change resistance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13730" y="4314825"/>
            <a:ext cx="426054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Positive Outcomes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13730" y="4901964"/>
            <a:ext cx="4260540" cy="1994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Leverage proven pilot results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High-margin, scalable revenue model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Strong investor alignment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Clear ROI in short run</a:t>
            </a:r>
          </a:p>
        </p:txBody>
      </p:sp>
      <p:sp>
        <p:nvSpPr>
          <p:cNvPr id="23" name="Freeform 23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TextBox 24"/>
          <p:cNvSpPr txBox="1"/>
          <p:nvPr/>
        </p:nvSpPr>
        <p:spPr>
          <a:xfrm>
            <a:off x="1122441" y="628001"/>
            <a:ext cx="16043118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Strategic Option 2 – B2B Focused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C7BC44D-C47E-36C9-250A-62324788D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3" name="Freeform 23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86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8" y="2968434"/>
            <a:ext cx="4860102" cy="5955176"/>
            <a:chOff x="0" y="0"/>
            <a:chExt cx="6480136" cy="7940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80175" cy="7940294"/>
            </a:xfrm>
            <a:custGeom>
              <a:avLst/>
              <a:gdLst/>
              <a:ahLst/>
              <a:cxnLst/>
              <a:rect l="l" t="t" r="r" b="b"/>
              <a:pathLst>
                <a:path w="6480175" h="7940294">
                  <a:moveTo>
                    <a:pt x="0" y="0"/>
                  </a:moveTo>
                  <a:lnTo>
                    <a:pt x="6480175" y="0"/>
                  </a:lnTo>
                  <a:lnTo>
                    <a:pt x="6480175" y="7940294"/>
                  </a:lnTo>
                  <a:lnTo>
                    <a:pt x="0" y="794029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87094" y="1909350"/>
            <a:ext cx="1971888" cy="2118168"/>
            <a:chOff x="0" y="0"/>
            <a:chExt cx="2629184" cy="2824224"/>
          </a:xfrm>
        </p:grpSpPr>
        <p:sp>
          <p:nvSpPr>
            <p:cNvPr id="5" name="Freeform 5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13949" y="2968434"/>
            <a:ext cx="4860102" cy="5955176"/>
            <a:chOff x="0" y="0"/>
            <a:chExt cx="6480136" cy="79402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0175" cy="7940294"/>
            </a:xfrm>
            <a:custGeom>
              <a:avLst/>
              <a:gdLst/>
              <a:ahLst/>
              <a:cxnLst/>
              <a:rect l="l" t="t" r="r" b="b"/>
              <a:pathLst>
                <a:path w="6480175" h="7940294">
                  <a:moveTo>
                    <a:pt x="0" y="0"/>
                  </a:moveTo>
                  <a:lnTo>
                    <a:pt x="6480175" y="0"/>
                  </a:lnTo>
                  <a:lnTo>
                    <a:pt x="6480175" y="7940294"/>
                  </a:lnTo>
                  <a:lnTo>
                    <a:pt x="0" y="794029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32232" y="1909350"/>
            <a:ext cx="1971888" cy="2118168"/>
            <a:chOff x="0" y="0"/>
            <a:chExt cx="2629184" cy="2824224"/>
          </a:xfrm>
        </p:grpSpPr>
        <p:sp>
          <p:nvSpPr>
            <p:cNvPr id="9" name="Freeform 9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84910" y="2968434"/>
            <a:ext cx="4860102" cy="5955176"/>
            <a:chOff x="0" y="0"/>
            <a:chExt cx="6480136" cy="79402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80175" cy="7940294"/>
            </a:xfrm>
            <a:custGeom>
              <a:avLst/>
              <a:gdLst/>
              <a:ahLst/>
              <a:cxnLst/>
              <a:rect l="l" t="t" r="r" b="b"/>
              <a:pathLst>
                <a:path w="6480175" h="7940294">
                  <a:moveTo>
                    <a:pt x="0" y="0"/>
                  </a:moveTo>
                  <a:lnTo>
                    <a:pt x="6480175" y="0"/>
                  </a:lnTo>
                  <a:lnTo>
                    <a:pt x="6480175" y="7940294"/>
                  </a:lnTo>
                  <a:lnTo>
                    <a:pt x="0" y="794029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29018" y="1909350"/>
            <a:ext cx="1971888" cy="2118168"/>
            <a:chOff x="0" y="0"/>
            <a:chExt cx="2629184" cy="2824224"/>
          </a:xfrm>
        </p:grpSpPr>
        <p:sp>
          <p:nvSpPr>
            <p:cNvPr id="13" name="Freeform 13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365475" y="2447976"/>
            <a:ext cx="898973" cy="1040916"/>
          </a:xfrm>
          <a:custGeom>
            <a:avLst/>
            <a:gdLst/>
            <a:ahLst/>
            <a:cxnLst/>
            <a:rect l="l" t="t" r="r" b="b"/>
            <a:pathLst>
              <a:path w="898973" h="1040916">
                <a:moveTo>
                  <a:pt x="0" y="0"/>
                </a:moveTo>
                <a:lnTo>
                  <a:pt x="898973" y="0"/>
                </a:lnTo>
                <a:lnTo>
                  <a:pt x="898973" y="1040916"/>
                </a:lnTo>
                <a:lnTo>
                  <a:pt x="0" y="1040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8516644" y="2447976"/>
            <a:ext cx="1003065" cy="1040916"/>
          </a:xfrm>
          <a:custGeom>
            <a:avLst/>
            <a:gdLst/>
            <a:ahLst/>
            <a:cxnLst/>
            <a:rect l="l" t="t" r="r" b="b"/>
            <a:pathLst>
              <a:path w="1003065" h="1040916">
                <a:moveTo>
                  <a:pt x="0" y="0"/>
                </a:moveTo>
                <a:lnTo>
                  <a:pt x="1003064" y="0"/>
                </a:lnTo>
                <a:lnTo>
                  <a:pt x="1003064" y="1040916"/>
                </a:lnTo>
                <a:lnTo>
                  <a:pt x="0" y="1040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2952580" y="2447976"/>
            <a:ext cx="1040916" cy="1040916"/>
          </a:xfrm>
          <a:custGeom>
            <a:avLst/>
            <a:gdLst/>
            <a:ahLst/>
            <a:cxnLst/>
            <a:rect l="l" t="t" r="r" b="b"/>
            <a:pathLst>
              <a:path w="1040916" h="1040916">
                <a:moveTo>
                  <a:pt x="0" y="0"/>
                </a:moveTo>
                <a:lnTo>
                  <a:pt x="1040917" y="0"/>
                </a:lnTo>
                <a:lnTo>
                  <a:pt x="1040917" y="1040916"/>
                </a:lnTo>
                <a:lnTo>
                  <a:pt x="0" y="1040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342769" y="4419119"/>
            <a:ext cx="426054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Actions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2769" y="4943084"/>
            <a:ext cx="4260540" cy="2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B2B + B2C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Share tech and data between both models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Rebrand around unified mission: “Sustainable Travel for All”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Phase rollout: B2B-focused investment, B2C-light presence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84692" y="4419119"/>
            <a:ext cx="426054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Negative Outcomes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84692" y="4943084"/>
            <a:ext cx="4260540" cy="24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Complex execution: dual priorities &amp; resource split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Needs careful alignment to avoid market confusion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Moderate initial cost before return (especially for B2B setup)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13730" y="4419119"/>
            <a:ext cx="426054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Positive Outcomes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13730" y="4943084"/>
            <a:ext cx="4260540" cy="328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B2B drives scalable profit by Q4 2025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B2C protects brand identity and user trust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Stakeholder alignment across board, users, investor, founder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Balanced risk profile with diversified revenue</a:t>
            </a:r>
          </a:p>
        </p:txBody>
      </p:sp>
      <p:sp>
        <p:nvSpPr>
          <p:cNvPr id="23" name="Freeform 23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TextBox 24"/>
          <p:cNvSpPr txBox="1"/>
          <p:nvPr/>
        </p:nvSpPr>
        <p:spPr>
          <a:xfrm>
            <a:off x="1122441" y="628001"/>
            <a:ext cx="1604311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Strategic Choice – Hybrid Model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3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TextBox 24"/>
          <p:cNvSpPr txBox="1"/>
          <p:nvPr/>
        </p:nvSpPr>
        <p:spPr>
          <a:xfrm>
            <a:off x="1122441" y="628001"/>
            <a:ext cx="1604311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Financial Roadmap – Profit with Purpose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D011D3E-7B1D-0818-DCB6-2E04E1961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-419100"/>
            <a:ext cx="15087600" cy="114076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38200" y="339156"/>
            <a:ext cx="10591799" cy="1312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83"/>
              </a:lnSpc>
            </a:pPr>
            <a:r>
              <a:rPr lang="en-US" sz="4486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Risks &amp; Mitigation – </a:t>
            </a:r>
          </a:p>
          <a:p>
            <a:pPr>
              <a:lnSpc>
                <a:spcPts val="5383"/>
              </a:lnSpc>
            </a:pPr>
            <a:r>
              <a:rPr lang="en-US" sz="4486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“Bold Moves, Managed Risks”</a:t>
            </a:r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11248454" y="0"/>
            <a:ext cx="6696591" cy="2763871"/>
            <a:chOff x="0" y="0"/>
            <a:chExt cx="5274956" cy="2177122"/>
          </a:xfrm>
        </p:grpSpPr>
        <p:sp>
          <p:nvSpPr>
            <p:cNvPr id="11" name="Freeform 11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49" name="Google Shape;8730;p229">
            <a:extLst>
              <a:ext uri="{FF2B5EF4-FFF2-40B4-BE49-F238E27FC236}">
                <a16:creationId xmlns:a16="http://schemas.microsoft.com/office/drawing/2014/main" id="{A9C5D36F-55D1-E35C-88EC-EB8655BC49DF}"/>
              </a:ext>
            </a:extLst>
          </p:cNvPr>
          <p:cNvGrpSpPr/>
          <p:nvPr/>
        </p:nvGrpSpPr>
        <p:grpSpPr>
          <a:xfrm rot="5400000">
            <a:off x="2405580" y="5471514"/>
            <a:ext cx="1687133" cy="1755799"/>
            <a:chOff x="2209800" y="2190750"/>
            <a:chExt cx="1600200" cy="1295400"/>
          </a:xfrm>
        </p:grpSpPr>
        <p:sp>
          <p:nvSpPr>
            <p:cNvPr id="50" name="Google Shape;8731;p229">
              <a:extLst>
                <a:ext uri="{FF2B5EF4-FFF2-40B4-BE49-F238E27FC236}">
                  <a16:creationId xmlns:a16="http://schemas.microsoft.com/office/drawing/2014/main" id="{6BF70957-0EC1-6B11-D082-A7E3D753C686}"/>
                </a:ext>
              </a:extLst>
            </p:cNvPr>
            <p:cNvSpPr/>
            <p:nvPr/>
          </p:nvSpPr>
          <p:spPr>
            <a:xfrm>
              <a:off x="2209800" y="2343150"/>
              <a:ext cx="990600" cy="990600"/>
            </a:xfrm>
            <a:prstGeom prst="chevron">
              <a:avLst>
                <a:gd name="adj" fmla="val 50000"/>
              </a:avLst>
            </a:prstGeom>
            <a:solidFill>
              <a:srgbClr val="0F7F7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1" name="Google Shape;8732;p229">
              <a:extLst>
                <a:ext uri="{FF2B5EF4-FFF2-40B4-BE49-F238E27FC236}">
                  <a16:creationId xmlns:a16="http://schemas.microsoft.com/office/drawing/2014/main" id="{13C00F4D-D2D7-CF0E-4A51-DF674751676E}"/>
                </a:ext>
              </a:extLst>
            </p:cNvPr>
            <p:cNvSpPr/>
            <p:nvPr/>
          </p:nvSpPr>
          <p:spPr>
            <a:xfrm>
              <a:off x="2514600" y="2190750"/>
              <a:ext cx="1295400" cy="1295400"/>
            </a:xfrm>
            <a:prstGeom prst="chevron">
              <a:avLst>
                <a:gd name="adj" fmla="val 50000"/>
              </a:avLst>
            </a:prstGeom>
            <a:solidFill>
              <a:srgbClr val="15AA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53" name="Google Shape;8734;p229">
            <a:extLst>
              <a:ext uri="{FF2B5EF4-FFF2-40B4-BE49-F238E27FC236}">
                <a16:creationId xmlns:a16="http://schemas.microsoft.com/office/drawing/2014/main" id="{177C29D6-720E-818B-21F0-EFBB3CEE37C4}"/>
              </a:ext>
            </a:extLst>
          </p:cNvPr>
          <p:cNvSpPr/>
          <p:nvPr/>
        </p:nvSpPr>
        <p:spPr>
          <a:xfrm>
            <a:off x="1788492" y="3246885"/>
            <a:ext cx="2921308" cy="2403807"/>
          </a:xfrm>
          <a:prstGeom prst="downArrowCallout">
            <a:avLst>
              <a:gd name="adj1" fmla="val 50000"/>
              <a:gd name="adj2" fmla="val 17863"/>
              <a:gd name="adj3" fmla="val 15483"/>
              <a:gd name="adj4" fmla="val 84517"/>
            </a:avLst>
          </a:prstGeom>
          <a:solidFill>
            <a:srgbClr val="15AA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5" name="Google Shape;8736;p229">
            <a:extLst>
              <a:ext uri="{FF2B5EF4-FFF2-40B4-BE49-F238E27FC236}">
                <a16:creationId xmlns:a16="http://schemas.microsoft.com/office/drawing/2014/main" id="{DEE53F26-BB25-3D3A-4A3E-CC8F9057ACA3}"/>
              </a:ext>
            </a:extLst>
          </p:cNvPr>
          <p:cNvGrpSpPr/>
          <p:nvPr/>
        </p:nvGrpSpPr>
        <p:grpSpPr>
          <a:xfrm rot="5400000">
            <a:off x="9822316" y="5471514"/>
            <a:ext cx="1687133" cy="1755799"/>
            <a:chOff x="5105400" y="2190750"/>
            <a:chExt cx="1600200" cy="1295400"/>
          </a:xfrm>
        </p:grpSpPr>
        <p:sp>
          <p:nvSpPr>
            <p:cNvPr id="56" name="Google Shape;8737;p229">
              <a:extLst>
                <a:ext uri="{FF2B5EF4-FFF2-40B4-BE49-F238E27FC236}">
                  <a16:creationId xmlns:a16="http://schemas.microsoft.com/office/drawing/2014/main" id="{E8975C97-84D1-7364-53B3-FE3F0EC0A25B}"/>
                </a:ext>
              </a:extLst>
            </p:cNvPr>
            <p:cNvSpPr/>
            <p:nvPr/>
          </p:nvSpPr>
          <p:spPr>
            <a:xfrm>
              <a:off x="5105400" y="2343150"/>
              <a:ext cx="990600" cy="990600"/>
            </a:xfrm>
            <a:prstGeom prst="chevron">
              <a:avLst>
                <a:gd name="adj" fmla="val 50000"/>
              </a:avLst>
            </a:prstGeom>
            <a:solidFill>
              <a:srgbClr val="B875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7" name="Google Shape;8738;p229">
              <a:extLst>
                <a:ext uri="{FF2B5EF4-FFF2-40B4-BE49-F238E27FC236}">
                  <a16:creationId xmlns:a16="http://schemas.microsoft.com/office/drawing/2014/main" id="{509BA400-9B0C-6F9E-3ECE-EE8FFA546484}"/>
                </a:ext>
              </a:extLst>
            </p:cNvPr>
            <p:cNvSpPr/>
            <p:nvPr/>
          </p:nvSpPr>
          <p:spPr>
            <a:xfrm>
              <a:off x="5410200" y="2190750"/>
              <a:ext cx="1295400" cy="1295400"/>
            </a:xfrm>
            <a:prstGeom prst="chevron">
              <a:avLst>
                <a:gd name="adj" fmla="val 50000"/>
              </a:avLst>
            </a:prstGeom>
            <a:solidFill>
              <a:srgbClr val="F19B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58" name="Google Shape;8739;p229">
            <a:extLst>
              <a:ext uri="{FF2B5EF4-FFF2-40B4-BE49-F238E27FC236}">
                <a16:creationId xmlns:a16="http://schemas.microsoft.com/office/drawing/2014/main" id="{3AEAE1F0-E2CD-3D76-685E-39551E4FB731}"/>
              </a:ext>
            </a:extLst>
          </p:cNvPr>
          <p:cNvGrpSpPr/>
          <p:nvPr/>
        </p:nvGrpSpPr>
        <p:grpSpPr>
          <a:xfrm>
            <a:off x="9205228" y="3246885"/>
            <a:ext cx="2921308" cy="2403807"/>
            <a:chOff x="5562600" y="1360170"/>
            <a:chExt cx="1424048" cy="1281111"/>
          </a:xfrm>
        </p:grpSpPr>
        <p:grpSp>
          <p:nvGrpSpPr>
            <p:cNvPr id="60" name="Google Shape;8741;p229">
              <a:extLst>
                <a:ext uri="{FF2B5EF4-FFF2-40B4-BE49-F238E27FC236}">
                  <a16:creationId xmlns:a16="http://schemas.microsoft.com/office/drawing/2014/main" id="{53781B9E-E75D-D5C9-EAAB-EFB9ECD446A0}"/>
                </a:ext>
              </a:extLst>
            </p:cNvPr>
            <p:cNvGrpSpPr/>
            <p:nvPr/>
          </p:nvGrpSpPr>
          <p:grpSpPr>
            <a:xfrm>
              <a:off x="6162502" y="1666445"/>
              <a:ext cx="341464" cy="343485"/>
              <a:chOff x="8872538" y="1906588"/>
              <a:chExt cx="268288" cy="269876"/>
            </a:xfrm>
          </p:grpSpPr>
          <p:sp>
            <p:nvSpPr>
              <p:cNvPr id="62" name="Google Shape;8743;p229">
                <a:extLst>
                  <a:ext uri="{FF2B5EF4-FFF2-40B4-BE49-F238E27FC236}">
                    <a16:creationId xmlns:a16="http://schemas.microsoft.com/office/drawing/2014/main" id="{EB19BEA0-8F7E-5F5F-38F4-DF824EBE917B}"/>
                  </a:ext>
                </a:extLst>
              </p:cNvPr>
              <p:cNvSpPr/>
              <p:nvPr/>
            </p:nvSpPr>
            <p:spPr>
              <a:xfrm>
                <a:off x="8939213" y="2084388"/>
                <a:ext cx="55563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0" y="19"/>
                    </a:moveTo>
                    <a:cubicBezTo>
                      <a:pt x="15" y="19"/>
                      <a:pt x="19" y="15"/>
                      <a:pt x="19" y="10"/>
                    </a:cubicBezTo>
                    <a:cubicBezTo>
                      <a:pt x="19" y="5"/>
                      <a:pt x="15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5"/>
                      <a:pt x="5" y="19"/>
                      <a:pt x="10" y="19"/>
                    </a:cubicBezTo>
                    <a:close/>
                    <a:moveTo>
                      <a:pt x="10" y="4"/>
                    </a:moveTo>
                    <a:cubicBezTo>
                      <a:pt x="13" y="4"/>
                      <a:pt x="16" y="7"/>
                      <a:pt x="16" y="10"/>
                    </a:cubicBezTo>
                    <a:cubicBezTo>
                      <a:pt x="16" y="13"/>
                      <a:pt x="13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lose/>
                    <a:moveTo>
                      <a:pt x="10" y="4"/>
                    </a:moveTo>
                    <a:cubicBezTo>
                      <a:pt x="10" y="4"/>
                      <a:pt x="10" y="4"/>
                      <a:pt x="1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3" name="Google Shape;8744;p229">
                <a:extLst>
                  <a:ext uri="{FF2B5EF4-FFF2-40B4-BE49-F238E27FC236}">
                    <a16:creationId xmlns:a16="http://schemas.microsoft.com/office/drawing/2014/main" id="{BE32C769-4769-AE95-3AC9-48CAE3C21C79}"/>
                  </a:ext>
                </a:extLst>
              </p:cNvPr>
              <p:cNvSpPr/>
              <p:nvPr/>
            </p:nvSpPr>
            <p:spPr>
              <a:xfrm>
                <a:off x="9085263" y="1906588"/>
                <a:ext cx="55563" cy="55563"/>
              </a:xfrm>
              <a:custGeom>
                <a:avLst/>
                <a:gdLst/>
                <a:ahLst/>
                <a:cxnLst/>
                <a:rect l="l" t="t" r="r" b="b"/>
                <a:pathLst>
                  <a:path w="19" h="19" extrusionOk="0">
                    <a:moveTo>
                      <a:pt x="10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5"/>
                      <a:pt x="4" y="19"/>
                      <a:pt x="10" y="19"/>
                    </a:cubicBezTo>
                    <a:cubicBezTo>
                      <a:pt x="15" y="19"/>
                      <a:pt x="19" y="15"/>
                      <a:pt x="19" y="9"/>
                    </a:cubicBezTo>
                    <a:cubicBezTo>
                      <a:pt x="19" y="4"/>
                      <a:pt x="15" y="0"/>
                      <a:pt x="10" y="0"/>
                    </a:cubicBezTo>
                    <a:close/>
                    <a:moveTo>
                      <a:pt x="10" y="15"/>
                    </a:moveTo>
                    <a:cubicBezTo>
                      <a:pt x="7" y="15"/>
                      <a:pt x="4" y="13"/>
                      <a:pt x="4" y="9"/>
                    </a:cubicBezTo>
                    <a:cubicBezTo>
                      <a:pt x="4" y="6"/>
                      <a:pt x="7" y="4"/>
                      <a:pt x="10" y="4"/>
                    </a:cubicBezTo>
                    <a:cubicBezTo>
                      <a:pt x="13" y="4"/>
                      <a:pt x="16" y="6"/>
                      <a:pt x="16" y="9"/>
                    </a:cubicBezTo>
                    <a:cubicBezTo>
                      <a:pt x="16" y="13"/>
                      <a:pt x="13" y="15"/>
                      <a:pt x="10" y="15"/>
                    </a:cubicBez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4" name="Google Shape;8745;p229">
                <a:extLst>
                  <a:ext uri="{FF2B5EF4-FFF2-40B4-BE49-F238E27FC236}">
                    <a16:creationId xmlns:a16="http://schemas.microsoft.com/office/drawing/2014/main" id="{773D059E-A8C6-FAF2-4C31-A5345AF56F6E}"/>
                  </a:ext>
                </a:extLst>
              </p:cNvPr>
              <p:cNvSpPr/>
              <p:nvPr/>
            </p:nvSpPr>
            <p:spPr>
              <a:xfrm>
                <a:off x="8872538" y="2073276"/>
                <a:ext cx="46038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0" y="8"/>
                    </a:moveTo>
                    <a:cubicBezTo>
                      <a:pt x="0" y="12"/>
                      <a:pt x="4" y="16"/>
                      <a:pt x="8" y="16"/>
                    </a:cubicBezTo>
                    <a:cubicBezTo>
                      <a:pt x="12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  <a:moveTo>
                      <a:pt x="8" y="4"/>
                    </a:moveTo>
                    <a:cubicBezTo>
                      <a:pt x="10" y="4"/>
                      <a:pt x="12" y="6"/>
                      <a:pt x="12" y="8"/>
                    </a:cubicBezTo>
                    <a:cubicBezTo>
                      <a:pt x="12" y="10"/>
                      <a:pt x="10" y="12"/>
                      <a:pt x="8" y="12"/>
                    </a:cubicBezTo>
                    <a:cubicBezTo>
                      <a:pt x="6" y="12"/>
                      <a:pt x="4" y="10"/>
                      <a:pt x="4" y="8"/>
                    </a:cubicBezTo>
                    <a:cubicBezTo>
                      <a:pt x="4" y="6"/>
                      <a:pt x="6" y="4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5" name="Google Shape;8746;p229">
                <a:extLst>
                  <a:ext uri="{FF2B5EF4-FFF2-40B4-BE49-F238E27FC236}">
                    <a16:creationId xmlns:a16="http://schemas.microsoft.com/office/drawing/2014/main" id="{150973A8-F490-F5F7-3ED3-5BA03486C2BC}"/>
                  </a:ext>
                </a:extLst>
              </p:cNvPr>
              <p:cNvSpPr/>
              <p:nvPr/>
            </p:nvSpPr>
            <p:spPr>
              <a:xfrm>
                <a:off x="8918575" y="2152651"/>
                <a:ext cx="20638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7" y="4"/>
                    </a:moveTo>
                    <a:cubicBezTo>
                      <a:pt x="7" y="6"/>
                      <a:pt x="6" y="8"/>
                      <a:pt x="3" y="8"/>
                    </a:cubicBezTo>
                    <a:cubicBezTo>
                      <a:pt x="1" y="8"/>
                      <a:pt x="0" y="6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6" y="0"/>
                      <a:pt x="7" y="2"/>
                      <a:pt x="7" y="4"/>
                    </a:cubicBezTo>
                    <a:close/>
                    <a:moveTo>
                      <a:pt x="7" y="4"/>
                    </a:moveTo>
                    <a:cubicBezTo>
                      <a:pt x="7" y="4"/>
                      <a:pt x="7" y="4"/>
                      <a:pt x="7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66" name="Google Shape;8747;p229">
                <a:extLst>
                  <a:ext uri="{FF2B5EF4-FFF2-40B4-BE49-F238E27FC236}">
                    <a16:creationId xmlns:a16="http://schemas.microsoft.com/office/drawing/2014/main" id="{2D4041EB-2BAF-CE16-8D0C-2FDD4D8F1C67}"/>
                  </a:ext>
                </a:extLst>
              </p:cNvPr>
              <p:cNvSpPr/>
              <p:nvPr/>
            </p:nvSpPr>
            <p:spPr>
              <a:xfrm>
                <a:off x="9096375" y="1985963"/>
                <a:ext cx="23813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8" h="7" extrusionOk="0">
                    <a:moveTo>
                      <a:pt x="8" y="4"/>
                    </a:moveTo>
                    <a:cubicBezTo>
                      <a:pt x="8" y="6"/>
                      <a:pt x="6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8" y="1"/>
                      <a:pt x="8" y="4"/>
                    </a:cubicBezTo>
                    <a:close/>
                    <a:moveTo>
                      <a:pt x="8" y="4"/>
                    </a:moveTo>
                    <a:cubicBezTo>
                      <a:pt x="8" y="4"/>
                      <a:pt x="8" y="4"/>
                      <a:pt x="8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sp>
          <p:nvSpPr>
            <p:cNvPr id="59" name="Google Shape;8740;p229">
              <a:extLst>
                <a:ext uri="{FF2B5EF4-FFF2-40B4-BE49-F238E27FC236}">
                  <a16:creationId xmlns:a16="http://schemas.microsoft.com/office/drawing/2014/main" id="{839BAB8D-D9E0-B82A-549F-55B8BDEAE5F5}"/>
                </a:ext>
              </a:extLst>
            </p:cNvPr>
            <p:cNvSpPr/>
            <p:nvPr/>
          </p:nvSpPr>
          <p:spPr>
            <a:xfrm>
              <a:off x="5562600" y="1360170"/>
              <a:ext cx="1424048" cy="1281111"/>
            </a:xfrm>
            <a:prstGeom prst="downArrowCallout">
              <a:avLst>
                <a:gd name="adj1" fmla="val 50000"/>
                <a:gd name="adj2" fmla="val 17863"/>
                <a:gd name="adj3" fmla="val 15483"/>
                <a:gd name="adj4" fmla="val 84517"/>
              </a:avLst>
            </a:prstGeom>
            <a:solidFill>
              <a:srgbClr val="F19B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7" name="Google Shape;8748;p229">
            <a:extLst>
              <a:ext uri="{FF2B5EF4-FFF2-40B4-BE49-F238E27FC236}">
                <a16:creationId xmlns:a16="http://schemas.microsoft.com/office/drawing/2014/main" id="{F5012E2D-F5F4-16E9-F751-4A23B4A040D3}"/>
              </a:ext>
            </a:extLst>
          </p:cNvPr>
          <p:cNvGrpSpPr/>
          <p:nvPr/>
        </p:nvGrpSpPr>
        <p:grpSpPr>
          <a:xfrm rot="5400000">
            <a:off x="6153375" y="5471518"/>
            <a:ext cx="1687137" cy="1755795"/>
            <a:chOff x="5105400" y="2190750"/>
            <a:chExt cx="1600200" cy="1295400"/>
          </a:xfrm>
        </p:grpSpPr>
        <p:sp>
          <p:nvSpPr>
            <p:cNvPr id="68" name="Google Shape;8749;p229">
              <a:extLst>
                <a:ext uri="{FF2B5EF4-FFF2-40B4-BE49-F238E27FC236}">
                  <a16:creationId xmlns:a16="http://schemas.microsoft.com/office/drawing/2014/main" id="{B2CC2567-9A4F-3646-734F-DB94206CF9BC}"/>
                </a:ext>
              </a:extLst>
            </p:cNvPr>
            <p:cNvSpPr/>
            <p:nvPr/>
          </p:nvSpPr>
          <p:spPr>
            <a:xfrm>
              <a:off x="5105400" y="2343150"/>
              <a:ext cx="990600" cy="990600"/>
            </a:xfrm>
            <a:prstGeom prst="chevron">
              <a:avLst>
                <a:gd name="adj" fmla="val 50000"/>
              </a:avLst>
            </a:prstGeom>
            <a:solidFill>
              <a:srgbClr val="768F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9" name="Google Shape;8750;p229">
              <a:extLst>
                <a:ext uri="{FF2B5EF4-FFF2-40B4-BE49-F238E27FC236}">
                  <a16:creationId xmlns:a16="http://schemas.microsoft.com/office/drawing/2014/main" id="{7EEAA902-2E46-E9E4-EB7B-9857A3978B3E}"/>
                </a:ext>
              </a:extLst>
            </p:cNvPr>
            <p:cNvSpPr/>
            <p:nvPr/>
          </p:nvSpPr>
          <p:spPr>
            <a:xfrm>
              <a:off x="5410200" y="2190750"/>
              <a:ext cx="1295400" cy="1295400"/>
            </a:xfrm>
            <a:prstGeom prst="chevron">
              <a:avLst>
                <a:gd name="adj" fmla="val 50000"/>
              </a:avLst>
            </a:prstGeom>
            <a:solidFill>
              <a:srgbClr val="9BB95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1" name="Google Shape;8752;p229">
            <a:extLst>
              <a:ext uri="{FF2B5EF4-FFF2-40B4-BE49-F238E27FC236}">
                <a16:creationId xmlns:a16="http://schemas.microsoft.com/office/drawing/2014/main" id="{C5440601-FBFF-65D0-EB02-4D899E1E7058}"/>
              </a:ext>
            </a:extLst>
          </p:cNvPr>
          <p:cNvSpPr/>
          <p:nvPr/>
        </p:nvSpPr>
        <p:spPr>
          <a:xfrm>
            <a:off x="5536288" y="3246885"/>
            <a:ext cx="2921308" cy="2403807"/>
          </a:xfrm>
          <a:prstGeom prst="downArrowCallout">
            <a:avLst>
              <a:gd name="adj1" fmla="val 50000"/>
              <a:gd name="adj2" fmla="val 17863"/>
              <a:gd name="adj3" fmla="val 15483"/>
              <a:gd name="adj4" fmla="val 84517"/>
            </a:avLst>
          </a:prstGeom>
          <a:solidFill>
            <a:srgbClr val="9BB95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3" name="Google Shape;8754;p229">
            <a:extLst>
              <a:ext uri="{FF2B5EF4-FFF2-40B4-BE49-F238E27FC236}">
                <a16:creationId xmlns:a16="http://schemas.microsoft.com/office/drawing/2014/main" id="{0C635EB1-1E8A-F029-7375-8DE2CCBC5BD3}"/>
              </a:ext>
            </a:extLst>
          </p:cNvPr>
          <p:cNvGrpSpPr/>
          <p:nvPr/>
        </p:nvGrpSpPr>
        <p:grpSpPr>
          <a:xfrm rot="5400000">
            <a:off x="13646248" y="5471514"/>
            <a:ext cx="1687133" cy="1755799"/>
            <a:chOff x="5105400" y="2190750"/>
            <a:chExt cx="1600200" cy="1295400"/>
          </a:xfrm>
        </p:grpSpPr>
        <p:sp>
          <p:nvSpPr>
            <p:cNvPr id="74" name="Google Shape;8755;p229">
              <a:extLst>
                <a:ext uri="{FF2B5EF4-FFF2-40B4-BE49-F238E27FC236}">
                  <a16:creationId xmlns:a16="http://schemas.microsoft.com/office/drawing/2014/main" id="{7B25FEEB-CE1B-478B-854F-5239038C632F}"/>
                </a:ext>
              </a:extLst>
            </p:cNvPr>
            <p:cNvSpPr/>
            <p:nvPr/>
          </p:nvSpPr>
          <p:spPr>
            <a:xfrm>
              <a:off x="5105400" y="2343150"/>
              <a:ext cx="990600" cy="990600"/>
            </a:xfrm>
            <a:prstGeom prst="chevron">
              <a:avLst>
                <a:gd name="adj" fmla="val 50000"/>
              </a:avLst>
            </a:prstGeom>
            <a:solidFill>
              <a:srgbClr val="8E292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5" name="Google Shape;8756;p229">
              <a:extLst>
                <a:ext uri="{FF2B5EF4-FFF2-40B4-BE49-F238E27FC236}">
                  <a16:creationId xmlns:a16="http://schemas.microsoft.com/office/drawing/2014/main" id="{A680FB32-A13C-F8EA-7E80-2658D7B1AD88}"/>
                </a:ext>
              </a:extLst>
            </p:cNvPr>
            <p:cNvSpPr/>
            <p:nvPr/>
          </p:nvSpPr>
          <p:spPr>
            <a:xfrm>
              <a:off x="5410200" y="2190750"/>
              <a:ext cx="1295400" cy="1295400"/>
            </a:xfrm>
            <a:prstGeom prst="chevron">
              <a:avLst>
                <a:gd name="adj" fmla="val 50000"/>
              </a:avLst>
            </a:prstGeom>
            <a:solidFill>
              <a:srgbClr val="BE38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7" name="Google Shape;8758;p229">
            <a:extLst>
              <a:ext uri="{FF2B5EF4-FFF2-40B4-BE49-F238E27FC236}">
                <a16:creationId xmlns:a16="http://schemas.microsoft.com/office/drawing/2014/main" id="{EC63D9E7-82D4-9E59-E169-07A25A80CB08}"/>
              </a:ext>
            </a:extLst>
          </p:cNvPr>
          <p:cNvSpPr/>
          <p:nvPr/>
        </p:nvSpPr>
        <p:spPr>
          <a:xfrm>
            <a:off x="13080792" y="3246885"/>
            <a:ext cx="2921308" cy="2403807"/>
          </a:xfrm>
          <a:prstGeom prst="downArrowCallout">
            <a:avLst>
              <a:gd name="adj1" fmla="val 50000"/>
              <a:gd name="adj2" fmla="val 17863"/>
              <a:gd name="adj3" fmla="val 15483"/>
              <a:gd name="adj4" fmla="val 84517"/>
            </a:avLst>
          </a:prstGeom>
          <a:solidFill>
            <a:srgbClr val="BE382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4" name="Google Shape;8766;p229">
            <a:extLst>
              <a:ext uri="{FF2B5EF4-FFF2-40B4-BE49-F238E27FC236}">
                <a16:creationId xmlns:a16="http://schemas.microsoft.com/office/drawing/2014/main" id="{8474BFE8-B33D-597F-6EFE-6C578C6242C0}"/>
              </a:ext>
            </a:extLst>
          </p:cNvPr>
          <p:cNvSpPr txBox="1"/>
          <p:nvPr/>
        </p:nvSpPr>
        <p:spPr>
          <a:xfrm>
            <a:off x="1447800" y="7659764"/>
            <a:ext cx="3491170" cy="167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15AA96"/>
                </a:solidFill>
                <a:latin typeface="Roboto Condensed"/>
                <a:ea typeface="Roboto Condensed"/>
                <a:cs typeface="Roboto Condensed"/>
                <a:sym typeface="Futura"/>
              </a:rPr>
              <a:t>Phased rollout + 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15AA96"/>
                </a:solidFill>
                <a:latin typeface="Roboto Condensed"/>
                <a:ea typeface="Roboto Condensed"/>
                <a:cs typeface="Roboto Condensed"/>
                <a:sym typeface="Futura"/>
              </a:rPr>
              <a:t>dedicated leads</a:t>
            </a:r>
            <a:endParaRPr sz="2800" kern="0" dirty="0">
              <a:solidFill>
                <a:srgbClr val="15AA9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66;p229">
            <a:extLst>
              <a:ext uri="{FF2B5EF4-FFF2-40B4-BE49-F238E27FC236}">
                <a16:creationId xmlns:a16="http://schemas.microsoft.com/office/drawing/2014/main" id="{8CB5ED69-81E9-4837-7BD2-9ADD331BA684}"/>
              </a:ext>
            </a:extLst>
          </p:cNvPr>
          <p:cNvSpPr txBox="1"/>
          <p:nvPr/>
        </p:nvSpPr>
        <p:spPr>
          <a:xfrm>
            <a:off x="1792812" y="3812572"/>
            <a:ext cx="2837937" cy="167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Futura"/>
              </a:rPr>
              <a:t>Dual Model Complexity </a:t>
            </a:r>
          </a:p>
        </p:txBody>
      </p:sp>
      <p:sp>
        <p:nvSpPr>
          <p:cNvPr id="90" name="Google Shape;8766;p229">
            <a:extLst>
              <a:ext uri="{FF2B5EF4-FFF2-40B4-BE49-F238E27FC236}">
                <a16:creationId xmlns:a16="http://schemas.microsoft.com/office/drawing/2014/main" id="{E775BFFB-FCF9-7E5E-7A1C-6332485DE9D7}"/>
              </a:ext>
            </a:extLst>
          </p:cNvPr>
          <p:cNvSpPr txBox="1"/>
          <p:nvPr/>
        </p:nvSpPr>
        <p:spPr>
          <a:xfrm>
            <a:off x="5167569" y="7639321"/>
            <a:ext cx="3671631" cy="167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9BB955"/>
                </a:solidFill>
                <a:latin typeface="Roboto Condensed"/>
                <a:ea typeface="Roboto Condensed"/>
                <a:cs typeface="Roboto Condensed"/>
                <a:sym typeface="Futura"/>
              </a:rPr>
              <a:t>Investor-backed pipeline, pilot-first strategy</a:t>
            </a:r>
            <a:endParaRPr lang="en-US" sz="2400" b="1" kern="0" dirty="0">
              <a:solidFill>
                <a:srgbClr val="9BB955"/>
              </a:solidFill>
              <a:latin typeface="Roboto Condensed"/>
              <a:ea typeface="Roboto Condensed"/>
              <a:cs typeface="Roboto Condensed"/>
              <a:sym typeface="Arial"/>
            </a:endParaRPr>
          </a:p>
        </p:txBody>
      </p:sp>
      <p:sp>
        <p:nvSpPr>
          <p:cNvPr id="91" name="Google Shape;8766;p229">
            <a:extLst>
              <a:ext uri="{FF2B5EF4-FFF2-40B4-BE49-F238E27FC236}">
                <a16:creationId xmlns:a16="http://schemas.microsoft.com/office/drawing/2014/main" id="{3F4A0584-9CEA-A7B4-768C-2DF4ACFBAACE}"/>
              </a:ext>
            </a:extLst>
          </p:cNvPr>
          <p:cNvSpPr txBox="1"/>
          <p:nvPr/>
        </p:nvSpPr>
        <p:spPr>
          <a:xfrm>
            <a:off x="5602812" y="4000500"/>
            <a:ext cx="2837937" cy="167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Futura"/>
              </a:rPr>
              <a:t>B2B sales delays </a:t>
            </a:r>
          </a:p>
        </p:txBody>
      </p:sp>
      <p:sp>
        <p:nvSpPr>
          <p:cNvPr id="92" name="Google Shape;8766;p229">
            <a:extLst>
              <a:ext uri="{FF2B5EF4-FFF2-40B4-BE49-F238E27FC236}">
                <a16:creationId xmlns:a16="http://schemas.microsoft.com/office/drawing/2014/main" id="{69AB3860-CEF6-EDEE-CE92-3576E9F558FB}"/>
              </a:ext>
            </a:extLst>
          </p:cNvPr>
          <p:cNvSpPr txBox="1"/>
          <p:nvPr/>
        </p:nvSpPr>
        <p:spPr>
          <a:xfrm>
            <a:off x="8825169" y="7641176"/>
            <a:ext cx="3671631" cy="167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F19B14"/>
                </a:solidFill>
                <a:latin typeface="Roboto Condensed"/>
                <a:ea typeface="Roboto Condensed"/>
                <a:cs typeface="Roboto Condensed"/>
                <a:sym typeface="Futura"/>
              </a:rPr>
              <a:t>Influencer outreach + 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F19B14"/>
                </a:solidFill>
                <a:latin typeface="Roboto Condensed"/>
                <a:ea typeface="Roboto Condensed"/>
                <a:cs typeface="Roboto Condensed"/>
                <a:sym typeface="Futura"/>
              </a:rPr>
              <a:t>eco-content reform</a:t>
            </a:r>
            <a:endParaRPr sz="2800" kern="0" dirty="0">
              <a:solidFill>
                <a:srgbClr val="F19B1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8766;p229">
            <a:extLst>
              <a:ext uri="{FF2B5EF4-FFF2-40B4-BE49-F238E27FC236}">
                <a16:creationId xmlns:a16="http://schemas.microsoft.com/office/drawing/2014/main" id="{FB03E1C0-CBF4-638E-D827-6323C3512D3C}"/>
              </a:ext>
            </a:extLst>
          </p:cNvPr>
          <p:cNvSpPr txBox="1"/>
          <p:nvPr/>
        </p:nvSpPr>
        <p:spPr>
          <a:xfrm>
            <a:off x="9260412" y="4002355"/>
            <a:ext cx="2837937" cy="167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Futura"/>
              </a:rPr>
              <a:t>B2C trust rebuild</a:t>
            </a:r>
          </a:p>
        </p:txBody>
      </p:sp>
      <p:sp>
        <p:nvSpPr>
          <p:cNvPr id="94" name="Google Shape;8766;p229">
            <a:extLst>
              <a:ext uri="{FF2B5EF4-FFF2-40B4-BE49-F238E27FC236}">
                <a16:creationId xmlns:a16="http://schemas.microsoft.com/office/drawing/2014/main" id="{1DDB51A8-1399-C4ED-A434-23340F5E3086}"/>
              </a:ext>
            </a:extLst>
          </p:cNvPr>
          <p:cNvSpPr txBox="1"/>
          <p:nvPr/>
        </p:nvSpPr>
        <p:spPr>
          <a:xfrm>
            <a:off x="12725400" y="7659764"/>
            <a:ext cx="3671631" cy="167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BE382C"/>
                </a:solidFill>
                <a:latin typeface="Roboto Condensed"/>
                <a:ea typeface="Roboto Condensed"/>
                <a:cs typeface="Roboto Condensed"/>
                <a:sym typeface="Futura"/>
              </a:rPr>
              <a:t>Cost discipline + 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BE382C"/>
                </a:solidFill>
                <a:latin typeface="Roboto Condensed"/>
                <a:ea typeface="Roboto Condensed"/>
                <a:cs typeface="Roboto Condensed"/>
                <a:sym typeface="Futura"/>
              </a:rPr>
              <a:t>prioritized resourcing</a:t>
            </a:r>
            <a:endParaRPr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" name="Google Shape;8766;p229">
            <a:extLst>
              <a:ext uri="{FF2B5EF4-FFF2-40B4-BE49-F238E27FC236}">
                <a16:creationId xmlns:a16="http://schemas.microsoft.com/office/drawing/2014/main" id="{C9F27B5B-8061-42CB-1860-6D40638309F3}"/>
              </a:ext>
            </a:extLst>
          </p:cNvPr>
          <p:cNvSpPr txBox="1"/>
          <p:nvPr/>
        </p:nvSpPr>
        <p:spPr>
          <a:xfrm>
            <a:off x="13160643" y="3812572"/>
            <a:ext cx="2837937" cy="167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Futura"/>
              </a:rPr>
              <a:t>Cash Runway Pressure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0878" y="2400300"/>
            <a:ext cx="17129278" cy="8522796"/>
            <a:chOff x="0" y="0"/>
            <a:chExt cx="22839038" cy="11363728"/>
          </a:xfrm>
        </p:grpSpPr>
        <p:sp>
          <p:nvSpPr>
            <p:cNvPr id="3" name="Freeform 3"/>
            <p:cNvSpPr/>
            <p:nvPr/>
          </p:nvSpPr>
          <p:spPr>
            <a:xfrm>
              <a:off x="0" y="-23876"/>
              <a:ext cx="22839045" cy="11387582"/>
            </a:xfrm>
            <a:custGeom>
              <a:avLst/>
              <a:gdLst/>
              <a:ahLst/>
              <a:cxnLst/>
              <a:rect l="l" t="t" r="r" b="b"/>
              <a:pathLst>
                <a:path w="22839045" h="11387582">
                  <a:moveTo>
                    <a:pt x="3298063" y="25527"/>
                  </a:moveTo>
                  <a:cubicBezTo>
                    <a:pt x="4435221" y="0"/>
                    <a:pt x="5593588" y="276098"/>
                    <a:pt x="6650736" y="886333"/>
                  </a:cubicBezTo>
                  <a:lnTo>
                    <a:pt x="20365467" y="8804528"/>
                  </a:lnTo>
                  <a:cubicBezTo>
                    <a:pt x="21326475" y="9359391"/>
                    <a:pt x="22089999" y="10124821"/>
                    <a:pt x="22631527" y="11008868"/>
                  </a:cubicBezTo>
                  <a:lnTo>
                    <a:pt x="22839045" y="11387582"/>
                  </a:lnTo>
                  <a:lnTo>
                    <a:pt x="0" y="11387582"/>
                  </a:lnTo>
                  <a:lnTo>
                    <a:pt x="0" y="1022858"/>
                  </a:lnTo>
                  <a:lnTo>
                    <a:pt x="72263" y="973582"/>
                  </a:lnTo>
                  <a:cubicBezTo>
                    <a:pt x="1044829" y="377952"/>
                    <a:pt x="2160905" y="50927"/>
                    <a:pt x="3298063" y="25527"/>
                  </a:cubicBezTo>
                  <a:close/>
                </a:path>
              </a:pathLst>
            </a:custGeom>
            <a:blipFill>
              <a:blip r:embed="rId2"/>
              <a:stretch>
                <a:fillRect t="-16952" b="-1695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275649" y="292268"/>
            <a:ext cx="1173670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E72929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Final Recommendation – “Greenlight the Hybrid Strategy”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01239" y="3515466"/>
            <a:ext cx="9181961" cy="266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Lead with B2B for revenue &amp; scale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Sustain B2C to protect brand &amp; mission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Break-even target: Q4 2025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Aligns purpose, profit &amp; people</a:t>
            </a:r>
          </a:p>
        </p:txBody>
      </p:sp>
      <p:grpSp>
        <p:nvGrpSpPr>
          <p:cNvPr id="6" name="Group 6"/>
          <p:cNvGrpSpPr/>
          <p:nvPr/>
        </p:nvGrpSpPr>
        <p:grpSpPr>
          <a:xfrm rot="1800000">
            <a:off x="6554333" y="6675572"/>
            <a:ext cx="3937803" cy="1059661"/>
            <a:chOff x="0" y="0"/>
            <a:chExt cx="5250404" cy="14128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0434" cy="1413002"/>
            </a:xfrm>
            <a:custGeom>
              <a:avLst/>
              <a:gdLst/>
              <a:ahLst/>
              <a:cxnLst/>
              <a:rect l="l" t="t" r="r" b="b"/>
              <a:pathLst>
                <a:path w="5250434" h="1413002">
                  <a:moveTo>
                    <a:pt x="0" y="706501"/>
                  </a:moveTo>
                  <a:cubicBezTo>
                    <a:pt x="0" y="316230"/>
                    <a:pt x="316230" y="0"/>
                    <a:pt x="706501" y="0"/>
                  </a:cubicBezTo>
                  <a:lnTo>
                    <a:pt x="4543933" y="0"/>
                  </a:lnTo>
                  <a:cubicBezTo>
                    <a:pt x="4934077" y="0"/>
                    <a:pt x="5250434" y="316230"/>
                    <a:pt x="5250434" y="706501"/>
                  </a:cubicBezTo>
                  <a:cubicBezTo>
                    <a:pt x="5250434" y="1096772"/>
                    <a:pt x="4934204" y="1413002"/>
                    <a:pt x="4543933" y="1413002"/>
                  </a:cubicBezTo>
                  <a:lnTo>
                    <a:pt x="706501" y="1413002"/>
                  </a:lnTo>
                  <a:cubicBezTo>
                    <a:pt x="316230" y="1412875"/>
                    <a:pt x="0" y="1096645"/>
                    <a:pt x="0" y="706501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15735626" y="0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23DE8-42F1-8C03-A823-0EBD826DD706}"/>
              </a:ext>
            </a:extLst>
          </p:cNvPr>
          <p:cNvSpPr txBox="1"/>
          <p:nvPr/>
        </p:nvSpPr>
        <p:spPr>
          <a:xfrm>
            <a:off x="8039239" y="2705100"/>
            <a:ext cx="9654540" cy="679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50" lvl="1" algn="l">
              <a:lnSpc>
                <a:spcPts val="5400"/>
              </a:lnSpc>
            </a:pPr>
            <a:r>
              <a:rPr lang="en-US" sz="3000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Our ask: Approve phased hybrid roadmap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00000">
            <a:off x="16608355" y="-109906"/>
            <a:ext cx="2482427" cy="1017849"/>
            <a:chOff x="0" y="0"/>
            <a:chExt cx="3445872" cy="141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5891" cy="1413002"/>
            </a:xfrm>
            <a:custGeom>
              <a:avLst/>
              <a:gdLst/>
              <a:ahLst/>
              <a:cxnLst/>
              <a:rect l="l" t="t" r="r" b="b"/>
              <a:pathLst>
                <a:path w="3445891" h="1413002">
                  <a:moveTo>
                    <a:pt x="0" y="706501"/>
                  </a:moveTo>
                  <a:cubicBezTo>
                    <a:pt x="0" y="316230"/>
                    <a:pt x="316230" y="0"/>
                    <a:pt x="706501" y="0"/>
                  </a:cubicBezTo>
                  <a:lnTo>
                    <a:pt x="2739390" y="0"/>
                  </a:lnTo>
                  <a:cubicBezTo>
                    <a:pt x="3129534" y="0"/>
                    <a:pt x="3445891" y="316230"/>
                    <a:pt x="3445891" y="706501"/>
                  </a:cubicBezTo>
                  <a:cubicBezTo>
                    <a:pt x="3445891" y="1096772"/>
                    <a:pt x="3129661" y="1413002"/>
                    <a:pt x="2739390" y="1413002"/>
                  </a:cubicBezTo>
                  <a:lnTo>
                    <a:pt x="706501" y="1413002"/>
                  </a:lnTo>
                  <a:cubicBezTo>
                    <a:pt x="316230" y="1412875"/>
                    <a:pt x="0" y="1096645"/>
                    <a:pt x="0" y="706501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49445" y="303768"/>
            <a:ext cx="15766011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Leadership Reflection – “What This Challenge Taught Us”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A01E79E-CDD4-382C-4BB3-AA824D9414BC}"/>
              </a:ext>
            </a:extLst>
          </p:cNvPr>
          <p:cNvGrpSpPr/>
          <p:nvPr/>
        </p:nvGrpSpPr>
        <p:grpSpPr>
          <a:xfrm>
            <a:off x="1219200" y="1814992"/>
            <a:ext cx="16281936" cy="8472008"/>
            <a:chOff x="1143000" y="1814992"/>
            <a:chExt cx="16281936" cy="8472008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FF9A9B8-5F92-D8C8-4C29-1E3219C2B46F}"/>
                </a:ext>
              </a:extLst>
            </p:cNvPr>
            <p:cNvGrpSpPr/>
            <p:nvPr/>
          </p:nvGrpSpPr>
          <p:grpSpPr>
            <a:xfrm>
              <a:off x="1143000" y="1814992"/>
              <a:ext cx="13229731" cy="8472008"/>
              <a:chOff x="567170" y="1016361"/>
              <a:chExt cx="6407687" cy="3920090"/>
            </a:xfrm>
          </p:grpSpPr>
          <p:grpSp>
            <p:nvGrpSpPr>
              <p:cNvPr id="52" name="Google Shape;13528;p320">
                <a:extLst>
                  <a:ext uri="{FF2B5EF4-FFF2-40B4-BE49-F238E27FC236}">
                    <a16:creationId xmlns:a16="http://schemas.microsoft.com/office/drawing/2014/main" id="{826F5E11-C0AE-B492-C81B-0FC7B4C0716F}"/>
                  </a:ext>
                </a:extLst>
              </p:cNvPr>
              <p:cNvGrpSpPr/>
              <p:nvPr/>
            </p:nvGrpSpPr>
            <p:grpSpPr>
              <a:xfrm>
                <a:off x="5441829" y="2504522"/>
                <a:ext cx="915988" cy="2198687"/>
                <a:chOff x="5686426" y="2062163"/>
                <a:chExt cx="915988" cy="2198687"/>
              </a:xfrm>
            </p:grpSpPr>
            <p:sp>
              <p:nvSpPr>
                <p:cNvPr id="53" name="Google Shape;13529;p320">
                  <a:extLst>
                    <a:ext uri="{FF2B5EF4-FFF2-40B4-BE49-F238E27FC236}">
                      <a16:creationId xmlns:a16="http://schemas.microsoft.com/office/drawing/2014/main" id="{11ED06CA-FD87-AA79-DAA1-E2BBCE013B7A}"/>
                    </a:ext>
                  </a:extLst>
                </p:cNvPr>
                <p:cNvSpPr/>
                <p:nvPr/>
              </p:nvSpPr>
              <p:spPr>
                <a:xfrm>
                  <a:off x="5686426" y="2062163"/>
                  <a:ext cx="915988" cy="21986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" h="922" extrusionOk="0">
                      <a:moveTo>
                        <a:pt x="320" y="171"/>
                      </a:moveTo>
                      <a:cubicBezTo>
                        <a:pt x="327" y="175"/>
                        <a:pt x="332" y="182"/>
                        <a:pt x="334" y="194"/>
                      </a:cubicBezTo>
                      <a:cubicBezTo>
                        <a:pt x="338" y="215"/>
                        <a:pt x="360" y="287"/>
                        <a:pt x="371" y="307"/>
                      </a:cubicBezTo>
                      <a:cubicBezTo>
                        <a:pt x="382" y="327"/>
                        <a:pt x="384" y="354"/>
                        <a:pt x="373" y="371"/>
                      </a:cubicBezTo>
                      <a:cubicBezTo>
                        <a:pt x="362" y="387"/>
                        <a:pt x="336" y="428"/>
                        <a:pt x="332" y="434"/>
                      </a:cubicBezTo>
                      <a:cubicBezTo>
                        <a:pt x="328" y="440"/>
                        <a:pt x="327" y="444"/>
                        <a:pt x="321" y="443"/>
                      </a:cubicBezTo>
                      <a:cubicBezTo>
                        <a:pt x="321" y="443"/>
                        <a:pt x="321" y="443"/>
                        <a:pt x="320" y="443"/>
                      </a:cubicBezTo>
                      <a:cubicBezTo>
                        <a:pt x="320" y="350"/>
                        <a:pt x="320" y="350"/>
                        <a:pt x="320" y="350"/>
                      </a:cubicBezTo>
                      <a:cubicBezTo>
                        <a:pt x="325" y="342"/>
                        <a:pt x="331" y="335"/>
                        <a:pt x="329" y="331"/>
                      </a:cubicBezTo>
                      <a:cubicBezTo>
                        <a:pt x="325" y="325"/>
                        <a:pt x="323" y="324"/>
                        <a:pt x="320" y="320"/>
                      </a:cubicBezTo>
                      <a:lnTo>
                        <a:pt x="320" y="171"/>
                      </a:lnTo>
                      <a:close/>
                      <a:moveTo>
                        <a:pt x="234" y="7"/>
                      </a:moveTo>
                      <a:cubicBezTo>
                        <a:pt x="239" y="11"/>
                        <a:pt x="245" y="19"/>
                        <a:pt x="250" y="16"/>
                      </a:cubicBezTo>
                      <a:cubicBezTo>
                        <a:pt x="254" y="14"/>
                        <a:pt x="253" y="27"/>
                        <a:pt x="258" y="27"/>
                      </a:cubicBezTo>
                      <a:cubicBezTo>
                        <a:pt x="264" y="27"/>
                        <a:pt x="270" y="45"/>
                        <a:pt x="269" y="55"/>
                      </a:cubicBezTo>
                      <a:cubicBezTo>
                        <a:pt x="269" y="65"/>
                        <a:pt x="266" y="76"/>
                        <a:pt x="265" y="80"/>
                      </a:cubicBezTo>
                      <a:cubicBezTo>
                        <a:pt x="265" y="84"/>
                        <a:pt x="263" y="100"/>
                        <a:pt x="259" y="100"/>
                      </a:cubicBezTo>
                      <a:cubicBezTo>
                        <a:pt x="256" y="100"/>
                        <a:pt x="254" y="101"/>
                        <a:pt x="254" y="101"/>
                      </a:cubicBezTo>
                      <a:cubicBezTo>
                        <a:pt x="254" y="101"/>
                        <a:pt x="250" y="114"/>
                        <a:pt x="250" y="124"/>
                      </a:cubicBezTo>
                      <a:cubicBezTo>
                        <a:pt x="250" y="134"/>
                        <a:pt x="252" y="134"/>
                        <a:pt x="252" y="134"/>
                      </a:cubicBezTo>
                      <a:cubicBezTo>
                        <a:pt x="258" y="143"/>
                        <a:pt x="258" y="143"/>
                        <a:pt x="258" y="143"/>
                      </a:cubicBezTo>
                      <a:cubicBezTo>
                        <a:pt x="258" y="143"/>
                        <a:pt x="288" y="159"/>
                        <a:pt x="302" y="163"/>
                      </a:cubicBezTo>
                      <a:cubicBezTo>
                        <a:pt x="308" y="165"/>
                        <a:pt x="315" y="167"/>
                        <a:pt x="320" y="171"/>
                      </a:cubicBezTo>
                      <a:cubicBezTo>
                        <a:pt x="320" y="320"/>
                        <a:pt x="320" y="320"/>
                        <a:pt x="320" y="320"/>
                      </a:cubicBezTo>
                      <a:cubicBezTo>
                        <a:pt x="318" y="317"/>
                        <a:pt x="317" y="312"/>
                        <a:pt x="315" y="303"/>
                      </a:cubicBezTo>
                      <a:cubicBezTo>
                        <a:pt x="315" y="323"/>
                        <a:pt x="308" y="351"/>
                        <a:pt x="313" y="370"/>
                      </a:cubicBezTo>
                      <a:cubicBezTo>
                        <a:pt x="312" y="363"/>
                        <a:pt x="316" y="356"/>
                        <a:pt x="320" y="350"/>
                      </a:cubicBezTo>
                      <a:cubicBezTo>
                        <a:pt x="320" y="443"/>
                        <a:pt x="320" y="443"/>
                        <a:pt x="320" y="443"/>
                      </a:cubicBezTo>
                      <a:cubicBezTo>
                        <a:pt x="315" y="442"/>
                        <a:pt x="312" y="443"/>
                        <a:pt x="312" y="443"/>
                      </a:cubicBezTo>
                      <a:cubicBezTo>
                        <a:pt x="312" y="443"/>
                        <a:pt x="309" y="454"/>
                        <a:pt x="305" y="457"/>
                      </a:cubicBezTo>
                      <a:cubicBezTo>
                        <a:pt x="300" y="460"/>
                        <a:pt x="294" y="471"/>
                        <a:pt x="293" y="467"/>
                      </a:cubicBezTo>
                      <a:cubicBezTo>
                        <a:pt x="292" y="464"/>
                        <a:pt x="288" y="496"/>
                        <a:pt x="284" y="513"/>
                      </a:cubicBezTo>
                      <a:cubicBezTo>
                        <a:pt x="280" y="530"/>
                        <a:pt x="262" y="651"/>
                        <a:pt x="262" y="668"/>
                      </a:cubicBezTo>
                      <a:cubicBezTo>
                        <a:pt x="262" y="685"/>
                        <a:pt x="255" y="703"/>
                        <a:pt x="256" y="715"/>
                      </a:cubicBezTo>
                      <a:cubicBezTo>
                        <a:pt x="256" y="728"/>
                        <a:pt x="253" y="760"/>
                        <a:pt x="253" y="778"/>
                      </a:cubicBezTo>
                      <a:cubicBezTo>
                        <a:pt x="252" y="796"/>
                        <a:pt x="236" y="814"/>
                        <a:pt x="236" y="827"/>
                      </a:cubicBezTo>
                      <a:cubicBezTo>
                        <a:pt x="236" y="840"/>
                        <a:pt x="240" y="846"/>
                        <a:pt x="238" y="854"/>
                      </a:cubicBezTo>
                      <a:cubicBezTo>
                        <a:pt x="236" y="862"/>
                        <a:pt x="236" y="867"/>
                        <a:pt x="245" y="876"/>
                      </a:cubicBezTo>
                      <a:cubicBezTo>
                        <a:pt x="253" y="885"/>
                        <a:pt x="256" y="893"/>
                        <a:pt x="256" y="900"/>
                      </a:cubicBezTo>
                      <a:cubicBezTo>
                        <a:pt x="255" y="907"/>
                        <a:pt x="253" y="910"/>
                        <a:pt x="236" y="910"/>
                      </a:cubicBezTo>
                      <a:cubicBezTo>
                        <a:pt x="220" y="911"/>
                        <a:pt x="204" y="906"/>
                        <a:pt x="204" y="902"/>
                      </a:cubicBezTo>
                      <a:cubicBezTo>
                        <a:pt x="204" y="898"/>
                        <a:pt x="199" y="897"/>
                        <a:pt x="194" y="897"/>
                      </a:cubicBezTo>
                      <a:cubicBezTo>
                        <a:pt x="189" y="897"/>
                        <a:pt x="190" y="892"/>
                        <a:pt x="192" y="882"/>
                      </a:cubicBezTo>
                      <a:cubicBezTo>
                        <a:pt x="194" y="873"/>
                        <a:pt x="201" y="859"/>
                        <a:pt x="196" y="861"/>
                      </a:cubicBezTo>
                      <a:cubicBezTo>
                        <a:pt x="192" y="862"/>
                        <a:pt x="189" y="859"/>
                        <a:pt x="189" y="846"/>
                      </a:cubicBezTo>
                      <a:cubicBezTo>
                        <a:pt x="189" y="832"/>
                        <a:pt x="187" y="828"/>
                        <a:pt x="193" y="820"/>
                      </a:cubicBezTo>
                      <a:cubicBezTo>
                        <a:pt x="199" y="811"/>
                        <a:pt x="198" y="796"/>
                        <a:pt x="196" y="784"/>
                      </a:cubicBezTo>
                      <a:cubicBezTo>
                        <a:pt x="195" y="772"/>
                        <a:pt x="191" y="763"/>
                        <a:pt x="194" y="748"/>
                      </a:cubicBezTo>
                      <a:cubicBezTo>
                        <a:pt x="198" y="733"/>
                        <a:pt x="199" y="714"/>
                        <a:pt x="196" y="706"/>
                      </a:cubicBezTo>
                      <a:cubicBezTo>
                        <a:pt x="194" y="699"/>
                        <a:pt x="196" y="690"/>
                        <a:pt x="201" y="684"/>
                      </a:cubicBezTo>
                      <a:cubicBezTo>
                        <a:pt x="207" y="678"/>
                        <a:pt x="199" y="667"/>
                        <a:pt x="199" y="660"/>
                      </a:cubicBezTo>
                      <a:cubicBezTo>
                        <a:pt x="199" y="653"/>
                        <a:pt x="201" y="624"/>
                        <a:pt x="197" y="595"/>
                      </a:cubicBezTo>
                      <a:cubicBezTo>
                        <a:pt x="194" y="566"/>
                        <a:pt x="193" y="544"/>
                        <a:pt x="192" y="537"/>
                      </a:cubicBezTo>
                      <a:cubicBezTo>
                        <a:pt x="192" y="529"/>
                        <a:pt x="188" y="533"/>
                        <a:pt x="177" y="562"/>
                      </a:cubicBezTo>
                      <a:cubicBezTo>
                        <a:pt x="167" y="590"/>
                        <a:pt x="141" y="680"/>
                        <a:pt x="136" y="700"/>
                      </a:cubicBezTo>
                      <a:cubicBezTo>
                        <a:pt x="132" y="717"/>
                        <a:pt x="118" y="780"/>
                        <a:pt x="112" y="808"/>
                      </a:cubicBezTo>
                      <a:cubicBezTo>
                        <a:pt x="112" y="362"/>
                        <a:pt x="112" y="362"/>
                        <a:pt x="112" y="362"/>
                      </a:cubicBezTo>
                      <a:cubicBezTo>
                        <a:pt x="113" y="360"/>
                        <a:pt x="112" y="345"/>
                        <a:pt x="115" y="334"/>
                      </a:cubicBezTo>
                      <a:cubicBezTo>
                        <a:pt x="120" y="321"/>
                        <a:pt x="121" y="303"/>
                        <a:pt x="122" y="282"/>
                      </a:cubicBezTo>
                      <a:cubicBezTo>
                        <a:pt x="122" y="282"/>
                        <a:pt x="117" y="300"/>
                        <a:pt x="112" y="311"/>
                      </a:cubicBezTo>
                      <a:cubicBezTo>
                        <a:pt x="112" y="159"/>
                        <a:pt x="112" y="159"/>
                        <a:pt x="112" y="159"/>
                      </a:cubicBezTo>
                      <a:cubicBezTo>
                        <a:pt x="116" y="157"/>
                        <a:pt x="124" y="155"/>
                        <a:pt x="135" y="154"/>
                      </a:cubicBezTo>
                      <a:cubicBezTo>
                        <a:pt x="160" y="151"/>
                        <a:pt x="179" y="144"/>
                        <a:pt x="185" y="139"/>
                      </a:cubicBezTo>
                      <a:cubicBezTo>
                        <a:pt x="188" y="136"/>
                        <a:pt x="191" y="134"/>
                        <a:pt x="193" y="131"/>
                      </a:cubicBezTo>
                      <a:cubicBezTo>
                        <a:pt x="195" y="129"/>
                        <a:pt x="198" y="126"/>
                        <a:pt x="195" y="126"/>
                      </a:cubicBezTo>
                      <a:cubicBezTo>
                        <a:pt x="188" y="125"/>
                        <a:pt x="187" y="101"/>
                        <a:pt x="184" y="94"/>
                      </a:cubicBezTo>
                      <a:cubicBezTo>
                        <a:pt x="181" y="86"/>
                        <a:pt x="182" y="81"/>
                        <a:pt x="184" y="75"/>
                      </a:cubicBezTo>
                      <a:cubicBezTo>
                        <a:pt x="186" y="69"/>
                        <a:pt x="182" y="59"/>
                        <a:pt x="188" y="49"/>
                      </a:cubicBezTo>
                      <a:cubicBezTo>
                        <a:pt x="193" y="39"/>
                        <a:pt x="186" y="26"/>
                        <a:pt x="193" y="25"/>
                      </a:cubicBezTo>
                      <a:cubicBezTo>
                        <a:pt x="201" y="24"/>
                        <a:pt x="198" y="15"/>
                        <a:pt x="205" y="15"/>
                      </a:cubicBezTo>
                      <a:cubicBezTo>
                        <a:pt x="213" y="15"/>
                        <a:pt x="214" y="4"/>
                        <a:pt x="221" y="8"/>
                      </a:cubicBezTo>
                      <a:cubicBezTo>
                        <a:pt x="229" y="11"/>
                        <a:pt x="229" y="0"/>
                        <a:pt x="234" y="7"/>
                      </a:cubicBezTo>
                      <a:close/>
                      <a:moveTo>
                        <a:pt x="112" y="808"/>
                      </a:moveTo>
                      <a:cubicBezTo>
                        <a:pt x="111" y="813"/>
                        <a:pt x="110" y="817"/>
                        <a:pt x="109" y="819"/>
                      </a:cubicBezTo>
                      <a:cubicBezTo>
                        <a:pt x="106" y="836"/>
                        <a:pt x="102" y="870"/>
                        <a:pt x="97" y="870"/>
                      </a:cubicBezTo>
                      <a:cubicBezTo>
                        <a:pt x="92" y="870"/>
                        <a:pt x="94" y="874"/>
                        <a:pt x="93" y="884"/>
                      </a:cubicBezTo>
                      <a:cubicBezTo>
                        <a:pt x="92" y="893"/>
                        <a:pt x="83" y="894"/>
                        <a:pt x="77" y="897"/>
                      </a:cubicBezTo>
                      <a:cubicBezTo>
                        <a:pt x="72" y="899"/>
                        <a:pt x="70" y="893"/>
                        <a:pt x="70" y="893"/>
                      </a:cubicBezTo>
                      <a:cubicBezTo>
                        <a:pt x="70" y="893"/>
                        <a:pt x="61" y="912"/>
                        <a:pt x="45" y="914"/>
                      </a:cubicBezTo>
                      <a:cubicBezTo>
                        <a:pt x="30" y="916"/>
                        <a:pt x="0" y="922"/>
                        <a:pt x="0" y="914"/>
                      </a:cubicBezTo>
                      <a:cubicBezTo>
                        <a:pt x="0" y="907"/>
                        <a:pt x="3" y="900"/>
                        <a:pt x="13" y="894"/>
                      </a:cubicBezTo>
                      <a:cubicBezTo>
                        <a:pt x="24" y="888"/>
                        <a:pt x="31" y="871"/>
                        <a:pt x="35" y="867"/>
                      </a:cubicBezTo>
                      <a:cubicBezTo>
                        <a:pt x="39" y="863"/>
                        <a:pt x="34" y="864"/>
                        <a:pt x="37" y="856"/>
                      </a:cubicBezTo>
                      <a:cubicBezTo>
                        <a:pt x="41" y="848"/>
                        <a:pt x="51" y="799"/>
                        <a:pt x="53" y="783"/>
                      </a:cubicBezTo>
                      <a:cubicBezTo>
                        <a:pt x="55" y="768"/>
                        <a:pt x="54" y="713"/>
                        <a:pt x="61" y="688"/>
                      </a:cubicBezTo>
                      <a:cubicBezTo>
                        <a:pt x="69" y="663"/>
                        <a:pt x="92" y="581"/>
                        <a:pt x="96" y="558"/>
                      </a:cubicBezTo>
                      <a:cubicBezTo>
                        <a:pt x="99" y="536"/>
                        <a:pt x="104" y="513"/>
                        <a:pt x="104" y="501"/>
                      </a:cubicBezTo>
                      <a:cubicBezTo>
                        <a:pt x="104" y="488"/>
                        <a:pt x="105" y="480"/>
                        <a:pt x="109" y="471"/>
                      </a:cubicBezTo>
                      <a:cubicBezTo>
                        <a:pt x="112" y="462"/>
                        <a:pt x="108" y="450"/>
                        <a:pt x="108" y="450"/>
                      </a:cubicBezTo>
                      <a:cubicBezTo>
                        <a:pt x="108" y="450"/>
                        <a:pt x="99" y="457"/>
                        <a:pt x="94" y="461"/>
                      </a:cubicBezTo>
                      <a:cubicBezTo>
                        <a:pt x="88" y="466"/>
                        <a:pt x="88" y="459"/>
                        <a:pt x="91" y="448"/>
                      </a:cubicBezTo>
                      <a:cubicBezTo>
                        <a:pt x="94" y="437"/>
                        <a:pt x="91" y="431"/>
                        <a:pt x="89" y="434"/>
                      </a:cubicBezTo>
                      <a:cubicBezTo>
                        <a:pt x="86" y="437"/>
                        <a:pt x="84" y="416"/>
                        <a:pt x="77" y="403"/>
                      </a:cubicBezTo>
                      <a:cubicBezTo>
                        <a:pt x="70" y="390"/>
                        <a:pt x="55" y="363"/>
                        <a:pt x="59" y="348"/>
                      </a:cubicBezTo>
                      <a:cubicBezTo>
                        <a:pt x="62" y="333"/>
                        <a:pt x="63" y="306"/>
                        <a:pt x="67" y="293"/>
                      </a:cubicBezTo>
                      <a:cubicBezTo>
                        <a:pt x="72" y="280"/>
                        <a:pt x="76" y="257"/>
                        <a:pt x="80" y="243"/>
                      </a:cubicBezTo>
                      <a:cubicBezTo>
                        <a:pt x="85" y="228"/>
                        <a:pt x="85" y="221"/>
                        <a:pt x="91" y="207"/>
                      </a:cubicBezTo>
                      <a:cubicBezTo>
                        <a:pt x="97" y="192"/>
                        <a:pt x="104" y="176"/>
                        <a:pt x="104" y="169"/>
                      </a:cubicBezTo>
                      <a:cubicBezTo>
                        <a:pt x="104" y="165"/>
                        <a:pt x="106" y="162"/>
                        <a:pt x="112" y="159"/>
                      </a:cubicBezTo>
                      <a:cubicBezTo>
                        <a:pt x="112" y="311"/>
                        <a:pt x="112" y="311"/>
                        <a:pt x="112" y="311"/>
                      </a:cubicBezTo>
                      <a:cubicBezTo>
                        <a:pt x="110" y="316"/>
                        <a:pt x="108" y="319"/>
                        <a:pt x="106" y="319"/>
                      </a:cubicBezTo>
                      <a:cubicBezTo>
                        <a:pt x="100" y="321"/>
                        <a:pt x="100" y="328"/>
                        <a:pt x="106" y="332"/>
                      </a:cubicBezTo>
                      <a:cubicBezTo>
                        <a:pt x="112" y="335"/>
                        <a:pt x="108" y="359"/>
                        <a:pt x="111" y="362"/>
                      </a:cubicBezTo>
                      <a:cubicBezTo>
                        <a:pt x="111" y="362"/>
                        <a:pt x="111" y="362"/>
                        <a:pt x="112" y="362"/>
                      </a:cubicBezTo>
                      <a:lnTo>
                        <a:pt x="112" y="808"/>
                      </a:lnTo>
                      <a:close/>
                    </a:path>
                  </a:pathLst>
                </a:custGeom>
                <a:solidFill>
                  <a:srgbClr val="63324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54" name="Google Shape;13530;p320">
                  <a:extLst>
                    <a:ext uri="{FF2B5EF4-FFF2-40B4-BE49-F238E27FC236}">
                      <a16:creationId xmlns:a16="http://schemas.microsoft.com/office/drawing/2014/main" id="{55A57C02-4189-316D-EBA0-47ED34473DFE}"/>
                    </a:ext>
                  </a:extLst>
                </p:cNvPr>
                <p:cNvSpPr/>
                <p:nvPr/>
              </p:nvSpPr>
              <p:spPr>
                <a:xfrm>
                  <a:off x="6022976" y="2373313"/>
                  <a:ext cx="327025" cy="63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66" extrusionOk="0">
                      <a:moveTo>
                        <a:pt x="110" y="1"/>
                      </a:moveTo>
                      <a:cubicBezTo>
                        <a:pt x="110" y="3"/>
                        <a:pt x="111" y="3"/>
                        <a:pt x="111" y="3"/>
                      </a:cubicBezTo>
                      <a:cubicBezTo>
                        <a:pt x="116" y="11"/>
                        <a:pt x="116" y="11"/>
                        <a:pt x="116" y="11"/>
                      </a:cubicBezTo>
                      <a:cubicBezTo>
                        <a:pt x="116" y="12"/>
                        <a:pt x="116" y="12"/>
                        <a:pt x="116" y="13"/>
                      </a:cubicBezTo>
                      <a:cubicBezTo>
                        <a:pt x="114" y="27"/>
                        <a:pt x="111" y="74"/>
                        <a:pt x="111" y="106"/>
                      </a:cubicBezTo>
                      <a:cubicBezTo>
                        <a:pt x="111" y="139"/>
                        <a:pt x="107" y="156"/>
                        <a:pt x="112" y="182"/>
                      </a:cubicBezTo>
                      <a:cubicBezTo>
                        <a:pt x="117" y="208"/>
                        <a:pt x="118" y="223"/>
                        <a:pt x="125" y="238"/>
                      </a:cubicBezTo>
                      <a:cubicBezTo>
                        <a:pt x="132" y="254"/>
                        <a:pt x="137" y="265"/>
                        <a:pt x="137" y="265"/>
                      </a:cubicBezTo>
                      <a:cubicBezTo>
                        <a:pt x="137" y="265"/>
                        <a:pt x="114" y="262"/>
                        <a:pt x="91" y="262"/>
                      </a:cubicBezTo>
                      <a:cubicBezTo>
                        <a:pt x="67" y="262"/>
                        <a:pt x="24" y="266"/>
                        <a:pt x="15" y="263"/>
                      </a:cubicBezTo>
                      <a:cubicBezTo>
                        <a:pt x="6" y="261"/>
                        <a:pt x="0" y="257"/>
                        <a:pt x="0" y="257"/>
                      </a:cubicBezTo>
                      <a:cubicBezTo>
                        <a:pt x="0" y="257"/>
                        <a:pt x="11" y="234"/>
                        <a:pt x="18" y="208"/>
                      </a:cubicBezTo>
                      <a:cubicBezTo>
                        <a:pt x="25" y="182"/>
                        <a:pt x="32" y="146"/>
                        <a:pt x="32" y="111"/>
                      </a:cubicBezTo>
                      <a:cubicBezTo>
                        <a:pt x="32" y="75"/>
                        <a:pt x="31" y="41"/>
                        <a:pt x="38" y="23"/>
                      </a:cubicBezTo>
                      <a:cubicBezTo>
                        <a:pt x="40" y="17"/>
                        <a:pt x="42" y="12"/>
                        <a:pt x="43" y="8"/>
                      </a:cubicBezTo>
                      <a:cubicBezTo>
                        <a:pt x="44" y="8"/>
                        <a:pt x="42" y="9"/>
                        <a:pt x="44" y="8"/>
                      </a:cubicBezTo>
                      <a:cubicBezTo>
                        <a:pt x="46" y="6"/>
                        <a:pt x="50" y="3"/>
                        <a:pt x="52" y="0"/>
                      </a:cubicBezTo>
                      <a:cubicBezTo>
                        <a:pt x="56" y="5"/>
                        <a:pt x="58" y="8"/>
                        <a:pt x="65" y="17"/>
                      </a:cubicBezTo>
                      <a:cubicBezTo>
                        <a:pt x="73" y="26"/>
                        <a:pt x="74" y="33"/>
                        <a:pt x="87" y="24"/>
                      </a:cubicBezTo>
                      <a:cubicBezTo>
                        <a:pt x="96" y="18"/>
                        <a:pt x="103" y="9"/>
                        <a:pt x="1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55" name="Google Shape;13531;p320">
                  <a:extLst>
                    <a:ext uri="{FF2B5EF4-FFF2-40B4-BE49-F238E27FC236}">
                      <a16:creationId xmlns:a16="http://schemas.microsoft.com/office/drawing/2014/main" id="{ECE98DD7-D6D3-231E-39A6-9FB7656B3B89}"/>
                    </a:ext>
                  </a:extLst>
                </p:cNvPr>
                <p:cNvSpPr/>
                <p:nvPr/>
              </p:nvSpPr>
              <p:spPr>
                <a:xfrm>
                  <a:off x="6075363" y="2447925"/>
                  <a:ext cx="157163" cy="62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" h="263" extrusionOk="0">
                      <a:moveTo>
                        <a:pt x="55" y="0"/>
                      </a:moveTo>
                      <a:cubicBezTo>
                        <a:pt x="42" y="13"/>
                        <a:pt x="42" y="13"/>
                        <a:pt x="42" y="13"/>
                      </a:cubicBezTo>
                      <a:cubicBezTo>
                        <a:pt x="42" y="13"/>
                        <a:pt x="49" y="15"/>
                        <a:pt x="46" y="21"/>
                      </a:cubicBezTo>
                      <a:cubicBezTo>
                        <a:pt x="44" y="26"/>
                        <a:pt x="35" y="58"/>
                        <a:pt x="26" y="99"/>
                      </a:cubicBezTo>
                      <a:cubicBezTo>
                        <a:pt x="17" y="141"/>
                        <a:pt x="5" y="214"/>
                        <a:pt x="3" y="224"/>
                      </a:cubicBezTo>
                      <a:cubicBezTo>
                        <a:pt x="0" y="234"/>
                        <a:pt x="3" y="242"/>
                        <a:pt x="10" y="252"/>
                      </a:cubicBezTo>
                      <a:cubicBezTo>
                        <a:pt x="17" y="263"/>
                        <a:pt x="18" y="263"/>
                        <a:pt x="25" y="253"/>
                      </a:cubicBezTo>
                      <a:cubicBezTo>
                        <a:pt x="32" y="244"/>
                        <a:pt x="37" y="248"/>
                        <a:pt x="42" y="221"/>
                      </a:cubicBezTo>
                      <a:cubicBezTo>
                        <a:pt x="46" y="195"/>
                        <a:pt x="53" y="143"/>
                        <a:pt x="57" y="119"/>
                      </a:cubicBezTo>
                      <a:cubicBezTo>
                        <a:pt x="61" y="96"/>
                        <a:pt x="65" y="51"/>
                        <a:pt x="62" y="41"/>
                      </a:cubicBezTo>
                      <a:cubicBezTo>
                        <a:pt x="59" y="31"/>
                        <a:pt x="57" y="25"/>
                        <a:pt x="58" y="21"/>
                      </a:cubicBezTo>
                      <a:cubicBezTo>
                        <a:pt x="59" y="16"/>
                        <a:pt x="66" y="12"/>
                        <a:pt x="66" y="12"/>
                      </a:cubicBezTo>
                      <a:cubicBezTo>
                        <a:pt x="66" y="12"/>
                        <a:pt x="61" y="3"/>
                        <a:pt x="55" y="0"/>
                      </a:cubicBezTo>
                      <a:close/>
                    </a:path>
                  </a:pathLst>
                </a:custGeom>
                <a:solidFill>
                  <a:srgbClr val="63324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56" name="Google Shape;13532;p320">
                <a:extLst>
                  <a:ext uri="{FF2B5EF4-FFF2-40B4-BE49-F238E27FC236}">
                    <a16:creationId xmlns:a16="http://schemas.microsoft.com/office/drawing/2014/main" id="{AABD91AC-C40C-4615-B3DD-25FEEA6ACE10}"/>
                  </a:ext>
                </a:extLst>
              </p:cNvPr>
              <p:cNvGrpSpPr/>
              <p:nvPr/>
            </p:nvGrpSpPr>
            <p:grpSpPr>
              <a:xfrm>
                <a:off x="4270615" y="2398929"/>
                <a:ext cx="531813" cy="2159000"/>
                <a:chOff x="4129088" y="2282825"/>
                <a:chExt cx="531813" cy="2159000"/>
              </a:xfrm>
            </p:grpSpPr>
            <p:sp>
              <p:nvSpPr>
                <p:cNvPr id="57" name="Google Shape;13533;p320">
                  <a:extLst>
                    <a:ext uri="{FF2B5EF4-FFF2-40B4-BE49-F238E27FC236}">
                      <a16:creationId xmlns:a16="http://schemas.microsoft.com/office/drawing/2014/main" id="{1CCD231A-7793-B0F9-8CE2-0776EDCD578B}"/>
                    </a:ext>
                  </a:extLst>
                </p:cNvPr>
                <p:cNvSpPr/>
                <p:nvPr/>
              </p:nvSpPr>
              <p:spPr>
                <a:xfrm>
                  <a:off x="4129088" y="2282825"/>
                  <a:ext cx="531813" cy="215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905" extrusionOk="0">
                      <a:moveTo>
                        <a:pt x="107" y="1"/>
                      </a:moveTo>
                      <a:cubicBezTo>
                        <a:pt x="127" y="0"/>
                        <a:pt x="143" y="19"/>
                        <a:pt x="147" y="36"/>
                      </a:cubicBezTo>
                      <a:cubicBezTo>
                        <a:pt x="151" y="54"/>
                        <a:pt x="154" y="53"/>
                        <a:pt x="154" y="62"/>
                      </a:cubicBezTo>
                      <a:cubicBezTo>
                        <a:pt x="154" y="72"/>
                        <a:pt x="158" y="83"/>
                        <a:pt x="160" y="98"/>
                      </a:cubicBezTo>
                      <a:cubicBezTo>
                        <a:pt x="162" y="114"/>
                        <a:pt x="163" y="124"/>
                        <a:pt x="171" y="133"/>
                      </a:cubicBezTo>
                      <a:cubicBezTo>
                        <a:pt x="179" y="142"/>
                        <a:pt x="178" y="151"/>
                        <a:pt x="178" y="151"/>
                      </a:cubicBezTo>
                      <a:cubicBezTo>
                        <a:pt x="178" y="151"/>
                        <a:pt x="204" y="153"/>
                        <a:pt x="210" y="170"/>
                      </a:cubicBezTo>
                      <a:cubicBezTo>
                        <a:pt x="217" y="188"/>
                        <a:pt x="218" y="218"/>
                        <a:pt x="221" y="238"/>
                      </a:cubicBezTo>
                      <a:cubicBezTo>
                        <a:pt x="223" y="258"/>
                        <a:pt x="221" y="281"/>
                        <a:pt x="214" y="296"/>
                      </a:cubicBezTo>
                      <a:cubicBezTo>
                        <a:pt x="207" y="311"/>
                        <a:pt x="191" y="313"/>
                        <a:pt x="191" y="313"/>
                      </a:cubicBezTo>
                      <a:cubicBezTo>
                        <a:pt x="191" y="313"/>
                        <a:pt x="189" y="344"/>
                        <a:pt x="198" y="371"/>
                      </a:cubicBezTo>
                      <a:cubicBezTo>
                        <a:pt x="207" y="399"/>
                        <a:pt x="213" y="413"/>
                        <a:pt x="206" y="414"/>
                      </a:cubicBezTo>
                      <a:cubicBezTo>
                        <a:pt x="198" y="416"/>
                        <a:pt x="194" y="416"/>
                        <a:pt x="194" y="416"/>
                      </a:cubicBezTo>
                      <a:cubicBezTo>
                        <a:pt x="194" y="416"/>
                        <a:pt x="194" y="451"/>
                        <a:pt x="189" y="474"/>
                      </a:cubicBezTo>
                      <a:cubicBezTo>
                        <a:pt x="184" y="497"/>
                        <a:pt x="172" y="555"/>
                        <a:pt x="172" y="570"/>
                      </a:cubicBezTo>
                      <a:cubicBezTo>
                        <a:pt x="172" y="584"/>
                        <a:pt x="171" y="582"/>
                        <a:pt x="165" y="582"/>
                      </a:cubicBezTo>
                      <a:cubicBezTo>
                        <a:pt x="160" y="582"/>
                        <a:pt x="157" y="582"/>
                        <a:pt x="157" y="582"/>
                      </a:cubicBezTo>
                      <a:cubicBezTo>
                        <a:pt x="157" y="582"/>
                        <a:pt x="158" y="605"/>
                        <a:pt x="155" y="611"/>
                      </a:cubicBezTo>
                      <a:cubicBezTo>
                        <a:pt x="152" y="616"/>
                        <a:pt x="157" y="642"/>
                        <a:pt x="149" y="670"/>
                      </a:cubicBezTo>
                      <a:cubicBezTo>
                        <a:pt x="140" y="697"/>
                        <a:pt x="123" y="744"/>
                        <a:pt x="123" y="764"/>
                      </a:cubicBezTo>
                      <a:cubicBezTo>
                        <a:pt x="123" y="783"/>
                        <a:pt x="132" y="807"/>
                        <a:pt x="141" y="817"/>
                      </a:cubicBezTo>
                      <a:cubicBezTo>
                        <a:pt x="150" y="827"/>
                        <a:pt x="163" y="847"/>
                        <a:pt x="156" y="852"/>
                      </a:cubicBezTo>
                      <a:cubicBezTo>
                        <a:pt x="149" y="857"/>
                        <a:pt x="139" y="856"/>
                        <a:pt x="133" y="854"/>
                      </a:cubicBezTo>
                      <a:cubicBezTo>
                        <a:pt x="127" y="852"/>
                        <a:pt x="122" y="846"/>
                        <a:pt x="122" y="846"/>
                      </a:cubicBezTo>
                      <a:cubicBezTo>
                        <a:pt x="122" y="846"/>
                        <a:pt x="122" y="856"/>
                        <a:pt x="125" y="864"/>
                      </a:cubicBezTo>
                      <a:cubicBezTo>
                        <a:pt x="128" y="871"/>
                        <a:pt x="125" y="905"/>
                        <a:pt x="112" y="905"/>
                      </a:cubicBezTo>
                      <a:cubicBezTo>
                        <a:pt x="110" y="905"/>
                        <a:pt x="108" y="905"/>
                        <a:pt x="107" y="905"/>
                      </a:cubicBezTo>
                      <a:cubicBezTo>
                        <a:pt x="107" y="636"/>
                        <a:pt x="107" y="636"/>
                        <a:pt x="107" y="636"/>
                      </a:cubicBezTo>
                      <a:cubicBezTo>
                        <a:pt x="107" y="631"/>
                        <a:pt x="108" y="624"/>
                        <a:pt x="109" y="621"/>
                      </a:cubicBezTo>
                      <a:cubicBezTo>
                        <a:pt x="112" y="614"/>
                        <a:pt x="110" y="600"/>
                        <a:pt x="109" y="580"/>
                      </a:cubicBezTo>
                      <a:cubicBezTo>
                        <a:pt x="109" y="580"/>
                        <a:pt x="108" y="588"/>
                        <a:pt x="107" y="596"/>
                      </a:cubicBezTo>
                      <a:lnTo>
                        <a:pt x="107" y="1"/>
                      </a:lnTo>
                      <a:close/>
                      <a:moveTo>
                        <a:pt x="106" y="1"/>
                      </a:moveTo>
                      <a:cubicBezTo>
                        <a:pt x="107" y="1"/>
                        <a:pt x="107" y="1"/>
                        <a:pt x="107" y="1"/>
                      </a:cubicBezTo>
                      <a:cubicBezTo>
                        <a:pt x="107" y="596"/>
                        <a:pt x="107" y="596"/>
                        <a:pt x="107" y="596"/>
                      </a:cubicBezTo>
                      <a:cubicBezTo>
                        <a:pt x="106" y="602"/>
                        <a:pt x="105" y="608"/>
                        <a:pt x="104" y="611"/>
                      </a:cubicBezTo>
                      <a:cubicBezTo>
                        <a:pt x="102" y="620"/>
                        <a:pt x="105" y="626"/>
                        <a:pt x="105" y="632"/>
                      </a:cubicBezTo>
                      <a:cubicBezTo>
                        <a:pt x="105" y="637"/>
                        <a:pt x="106" y="645"/>
                        <a:pt x="106" y="645"/>
                      </a:cubicBezTo>
                      <a:cubicBezTo>
                        <a:pt x="106" y="645"/>
                        <a:pt x="106" y="641"/>
                        <a:pt x="107" y="636"/>
                      </a:cubicBezTo>
                      <a:cubicBezTo>
                        <a:pt x="107" y="905"/>
                        <a:pt x="107" y="905"/>
                        <a:pt x="107" y="905"/>
                      </a:cubicBezTo>
                      <a:cubicBezTo>
                        <a:pt x="96" y="901"/>
                        <a:pt x="88" y="888"/>
                        <a:pt x="89" y="869"/>
                      </a:cubicBezTo>
                      <a:cubicBezTo>
                        <a:pt x="89" y="847"/>
                        <a:pt x="84" y="843"/>
                        <a:pt x="88" y="831"/>
                      </a:cubicBezTo>
                      <a:cubicBezTo>
                        <a:pt x="91" y="818"/>
                        <a:pt x="87" y="809"/>
                        <a:pt x="81" y="789"/>
                      </a:cubicBezTo>
                      <a:cubicBezTo>
                        <a:pt x="75" y="769"/>
                        <a:pt x="51" y="684"/>
                        <a:pt x="52" y="662"/>
                      </a:cubicBezTo>
                      <a:cubicBezTo>
                        <a:pt x="53" y="640"/>
                        <a:pt x="56" y="621"/>
                        <a:pt x="53" y="606"/>
                      </a:cubicBezTo>
                      <a:cubicBezTo>
                        <a:pt x="51" y="592"/>
                        <a:pt x="50" y="579"/>
                        <a:pt x="50" y="579"/>
                      </a:cubicBezTo>
                      <a:cubicBezTo>
                        <a:pt x="50" y="579"/>
                        <a:pt x="34" y="586"/>
                        <a:pt x="34" y="565"/>
                      </a:cubicBezTo>
                      <a:cubicBezTo>
                        <a:pt x="34" y="544"/>
                        <a:pt x="31" y="483"/>
                        <a:pt x="29" y="465"/>
                      </a:cubicBezTo>
                      <a:cubicBezTo>
                        <a:pt x="28" y="446"/>
                        <a:pt x="31" y="410"/>
                        <a:pt x="31" y="410"/>
                      </a:cubicBezTo>
                      <a:cubicBezTo>
                        <a:pt x="31" y="410"/>
                        <a:pt x="16" y="409"/>
                        <a:pt x="11" y="407"/>
                      </a:cubicBezTo>
                      <a:cubicBezTo>
                        <a:pt x="6" y="405"/>
                        <a:pt x="24" y="373"/>
                        <a:pt x="27" y="360"/>
                      </a:cubicBezTo>
                      <a:cubicBezTo>
                        <a:pt x="31" y="348"/>
                        <a:pt x="30" y="326"/>
                        <a:pt x="30" y="326"/>
                      </a:cubicBezTo>
                      <a:cubicBezTo>
                        <a:pt x="30" y="326"/>
                        <a:pt x="3" y="325"/>
                        <a:pt x="2" y="302"/>
                      </a:cubicBezTo>
                      <a:cubicBezTo>
                        <a:pt x="1" y="279"/>
                        <a:pt x="0" y="247"/>
                        <a:pt x="2" y="234"/>
                      </a:cubicBezTo>
                      <a:cubicBezTo>
                        <a:pt x="4" y="220"/>
                        <a:pt x="5" y="222"/>
                        <a:pt x="7" y="204"/>
                      </a:cubicBezTo>
                      <a:cubicBezTo>
                        <a:pt x="9" y="186"/>
                        <a:pt x="18" y="155"/>
                        <a:pt x="27" y="154"/>
                      </a:cubicBezTo>
                      <a:cubicBezTo>
                        <a:pt x="36" y="153"/>
                        <a:pt x="48" y="145"/>
                        <a:pt x="48" y="145"/>
                      </a:cubicBezTo>
                      <a:cubicBezTo>
                        <a:pt x="48" y="145"/>
                        <a:pt x="39" y="135"/>
                        <a:pt x="50" y="126"/>
                      </a:cubicBezTo>
                      <a:cubicBezTo>
                        <a:pt x="61" y="117"/>
                        <a:pt x="68" y="113"/>
                        <a:pt x="63" y="101"/>
                      </a:cubicBezTo>
                      <a:cubicBezTo>
                        <a:pt x="58" y="89"/>
                        <a:pt x="61" y="80"/>
                        <a:pt x="64" y="64"/>
                      </a:cubicBezTo>
                      <a:cubicBezTo>
                        <a:pt x="67" y="49"/>
                        <a:pt x="75" y="1"/>
                        <a:pt x="106" y="1"/>
                      </a:cubicBezTo>
                      <a:close/>
                    </a:path>
                  </a:pathLst>
                </a:custGeom>
                <a:solidFill>
                  <a:srgbClr val="9BB95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58" name="Google Shape;13534;p320">
                  <a:extLst>
                    <a:ext uri="{FF2B5EF4-FFF2-40B4-BE49-F238E27FC236}">
                      <a16:creationId xmlns:a16="http://schemas.microsoft.com/office/drawing/2014/main" id="{3F2C4B8B-8865-97F0-4FF4-00659244DCBD}"/>
                    </a:ext>
                  </a:extLst>
                </p:cNvPr>
                <p:cNvSpPr/>
                <p:nvPr/>
              </p:nvSpPr>
              <p:spPr>
                <a:xfrm>
                  <a:off x="4343401" y="2589213"/>
                  <a:ext cx="127000" cy="24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" h="103" extrusionOk="0">
                      <a:moveTo>
                        <a:pt x="1" y="3"/>
                      </a:moveTo>
                      <a:cubicBezTo>
                        <a:pt x="1" y="3"/>
                        <a:pt x="15" y="15"/>
                        <a:pt x="15" y="24"/>
                      </a:cubicBezTo>
                      <a:cubicBezTo>
                        <a:pt x="15" y="33"/>
                        <a:pt x="21" y="63"/>
                        <a:pt x="24" y="72"/>
                      </a:cubicBezTo>
                      <a:cubicBezTo>
                        <a:pt x="27" y="82"/>
                        <a:pt x="28" y="61"/>
                        <a:pt x="33" y="52"/>
                      </a:cubicBezTo>
                      <a:cubicBezTo>
                        <a:pt x="38" y="43"/>
                        <a:pt x="40" y="35"/>
                        <a:pt x="37" y="28"/>
                      </a:cubicBezTo>
                      <a:cubicBezTo>
                        <a:pt x="35" y="21"/>
                        <a:pt x="45" y="18"/>
                        <a:pt x="52" y="0"/>
                      </a:cubicBezTo>
                      <a:cubicBezTo>
                        <a:pt x="53" y="7"/>
                        <a:pt x="53" y="12"/>
                        <a:pt x="53" y="19"/>
                      </a:cubicBezTo>
                      <a:cubicBezTo>
                        <a:pt x="52" y="26"/>
                        <a:pt x="41" y="58"/>
                        <a:pt x="38" y="65"/>
                      </a:cubicBezTo>
                      <a:cubicBezTo>
                        <a:pt x="35" y="71"/>
                        <a:pt x="26" y="91"/>
                        <a:pt x="25" y="97"/>
                      </a:cubicBezTo>
                      <a:cubicBezTo>
                        <a:pt x="25" y="103"/>
                        <a:pt x="17" y="86"/>
                        <a:pt x="13" y="67"/>
                      </a:cubicBezTo>
                      <a:cubicBezTo>
                        <a:pt x="8" y="48"/>
                        <a:pt x="0" y="21"/>
                        <a:pt x="1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59" name="Google Shape;13535;p320">
                  <a:extLst>
                    <a:ext uri="{FF2B5EF4-FFF2-40B4-BE49-F238E27FC236}">
                      <a16:creationId xmlns:a16="http://schemas.microsoft.com/office/drawing/2014/main" id="{5E4BF8F7-E0B2-8212-00DA-A6A51B91E149}"/>
                    </a:ext>
                  </a:extLst>
                </p:cNvPr>
                <p:cNvSpPr/>
                <p:nvPr/>
              </p:nvSpPr>
              <p:spPr>
                <a:xfrm>
                  <a:off x="4279901" y="2927350"/>
                  <a:ext cx="23813" cy="5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2" extrusionOk="0">
                      <a:moveTo>
                        <a:pt x="7" y="22"/>
                      </a:moveTo>
                      <a:cubicBezTo>
                        <a:pt x="7" y="22"/>
                        <a:pt x="9" y="16"/>
                        <a:pt x="9" y="9"/>
                      </a:cubicBezTo>
                      <a:cubicBezTo>
                        <a:pt x="10" y="2"/>
                        <a:pt x="9" y="0"/>
                        <a:pt x="9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5"/>
                        <a:pt x="0" y="19"/>
                      </a:cubicBezTo>
                      <a:cubicBezTo>
                        <a:pt x="3" y="22"/>
                        <a:pt x="7" y="22"/>
                        <a:pt x="7" y="2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60" name="Google Shape;13536;p320">
                  <a:extLst>
                    <a:ext uri="{FF2B5EF4-FFF2-40B4-BE49-F238E27FC236}">
                      <a16:creationId xmlns:a16="http://schemas.microsoft.com/office/drawing/2014/main" id="{75AAA3AF-D005-4CBE-9483-7B2F23733695}"/>
                    </a:ext>
                  </a:extLst>
                </p:cNvPr>
                <p:cNvSpPr/>
                <p:nvPr/>
              </p:nvSpPr>
              <p:spPr>
                <a:xfrm>
                  <a:off x="4456113" y="3035300"/>
                  <a:ext cx="26988" cy="5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23" extrusionOk="0">
                      <a:moveTo>
                        <a:pt x="3" y="0"/>
                      </a:moveTo>
                      <a:cubicBezTo>
                        <a:pt x="3" y="0"/>
                        <a:pt x="1" y="14"/>
                        <a:pt x="1" y="18"/>
                      </a:cubicBezTo>
                      <a:cubicBezTo>
                        <a:pt x="0" y="23"/>
                        <a:pt x="11" y="18"/>
                        <a:pt x="11" y="18"/>
                      </a:cubicBezTo>
                      <a:cubicBezTo>
                        <a:pt x="11" y="0"/>
                        <a:pt x="11" y="0"/>
                        <a:pt x="11" y="0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61" name="Google Shape;13537;p320">
                <a:extLst>
                  <a:ext uri="{FF2B5EF4-FFF2-40B4-BE49-F238E27FC236}">
                    <a16:creationId xmlns:a16="http://schemas.microsoft.com/office/drawing/2014/main" id="{2B402D1E-A11B-B6C0-2B18-BD0F46A4DFD3}"/>
                  </a:ext>
                </a:extLst>
              </p:cNvPr>
              <p:cNvGrpSpPr/>
              <p:nvPr/>
            </p:nvGrpSpPr>
            <p:grpSpPr>
              <a:xfrm>
                <a:off x="4917642" y="2744571"/>
                <a:ext cx="585788" cy="2011362"/>
                <a:chOff x="4948238" y="2751138"/>
                <a:chExt cx="585788" cy="2011362"/>
              </a:xfrm>
            </p:grpSpPr>
            <p:sp>
              <p:nvSpPr>
                <p:cNvPr id="62" name="Google Shape;13538;p320">
                  <a:extLst>
                    <a:ext uri="{FF2B5EF4-FFF2-40B4-BE49-F238E27FC236}">
                      <a16:creationId xmlns:a16="http://schemas.microsoft.com/office/drawing/2014/main" id="{BE32808A-A7A4-1552-E5BE-78A552FC5DEE}"/>
                    </a:ext>
                  </a:extLst>
                </p:cNvPr>
                <p:cNvSpPr/>
                <p:nvPr/>
              </p:nvSpPr>
              <p:spPr>
                <a:xfrm>
                  <a:off x="4948238" y="2751138"/>
                  <a:ext cx="585788" cy="2011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" h="843" extrusionOk="0">
                      <a:moveTo>
                        <a:pt x="102" y="0"/>
                      </a:moveTo>
                      <a:cubicBezTo>
                        <a:pt x="118" y="0"/>
                        <a:pt x="144" y="16"/>
                        <a:pt x="144" y="41"/>
                      </a:cubicBezTo>
                      <a:cubicBezTo>
                        <a:pt x="144" y="66"/>
                        <a:pt x="142" y="77"/>
                        <a:pt x="140" y="85"/>
                      </a:cubicBezTo>
                      <a:cubicBezTo>
                        <a:pt x="138" y="93"/>
                        <a:pt x="136" y="92"/>
                        <a:pt x="136" y="92"/>
                      </a:cubicBezTo>
                      <a:cubicBezTo>
                        <a:pt x="136" y="92"/>
                        <a:pt x="136" y="109"/>
                        <a:pt x="131" y="113"/>
                      </a:cubicBezTo>
                      <a:cubicBezTo>
                        <a:pt x="125" y="117"/>
                        <a:pt x="124" y="119"/>
                        <a:pt x="124" y="124"/>
                      </a:cubicBezTo>
                      <a:cubicBezTo>
                        <a:pt x="124" y="129"/>
                        <a:pt x="127" y="133"/>
                        <a:pt x="132" y="139"/>
                      </a:cubicBezTo>
                      <a:cubicBezTo>
                        <a:pt x="137" y="144"/>
                        <a:pt x="157" y="150"/>
                        <a:pt x="168" y="154"/>
                      </a:cubicBezTo>
                      <a:cubicBezTo>
                        <a:pt x="179" y="158"/>
                        <a:pt x="188" y="165"/>
                        <a:pt x="194" y="179"/>
                      </a:cubicBezTo>
                      <a:cubicBezTo>
                        <a:pt x="200" y="192"/>
                        <a:pt x="209" y="209"/>
                        <a:pt x="220" y="221"/>
                      </a:cubicBezTo>
                      <a:cubicBezTo>
                        <a:pt x="232" y="232"/>
                        <a:pt x="246" y="251"/>
                        <a:pt x="242" y="268"/>
                      </a:cubicBezTo>
                      <a:cubicBezTo>
                        <a:pt x="238" y="286"/>
                        <a:pt x="213" y="299"/>
                        <a:pt x="200" y="292"/>
                      </a:cubicBezTo>
                      <a:cubicBezTo>
                        <a:pt x="186" y="284"/>
                        <a:pt x="181" y="284"/>
                        <a:pt x="181" y="284"/>
                      </a:cubicBezTo>
                      <a:cubicBezTo>
                        <a:pt x="181" y="284"/>
                        <a:pt x="190" y="322"/>
                        <a:pt x="194" y="361"/>
                      </a:cubicBezTo>
                      <a:cubicBezTo>
                        <a:pt x="198" y="400"/>
                        <a:pt x="209" y="437"/>
                        <a:pt x="203" y="440"/>
                      </a:cubicBezTo>
                      <a:cubicBezTo>
                        <a:pt x="197" y="444"/>
                        <a:pt x="188" y="448"/>
                        <a:pt x="188" y="448"/>
                      </a:cubicBezTo>
                      <a:cubicBezTo>
                        <a:pt x="188" y="448"/>
                        <a:pt x="186" y="502"/>
                        <a:pt x="176" y="549"/>
                      </a:cubicBezTo>
                      <a:cubicBezTo>
                        <a:pt x="167" y="597"/>
                        <a:pt x="163" y="618"/>
                        <a:pt x="162" y="646"/>
                      </a:cubicBezTo>
                      <a:cubicBezTo>
                        <a:pt x="160" y="674"/>
                        <a:pt x="157" y="695"/>
                        <a:pt x="160" y="707"/>
                      </a:cubicBezTo>
                      <a:cubicBezTo>
                        <a:pt x="162" y="718"/>
                        <a:pt x="179" y="742"/>
                        <a:pt x="188" y="746"/>
                      </a:cubicBezTo>
                      <a:cubicBezTo>
                        <a:pt x="197" y="750"/>
                        <a:pt x="214" y="750"/>
                        <a:pt x="221" y="753"/>
                      </a:cubicBezTo>
                      <a:cubicBezTo>
                        <a:pt x="228" y="756"/>
                        <a:pt x="233" y="765"/>
                        <a:pt x="217" y="768"/>
                      </a:cubicBezTo>
                      <a:cubicBezTo>
                        <a:pt x="202" y="770"/>
                        <a:pt x="172" y="766"/>
                        <a:pt x="165" y="763"/>
                      </a:cubicBezTo>
                      <a:cubicBezTo>
                        <a:pt x="157" y="761"/>
                        <a:pt x="146" y="755"/>
                        <a:pt x="146" y="755"/>
                      </a:cubicBezTo>
                      <a:cubicBezTo>
                        <a:pt x="146" y="755"/>
                        <a:pt x="149" y="765"/>
                        <a:pt x="132" y="765"/>
                      </a:cubicBezTo>
                      <a:cubicBezTo>
                        <a:pt x="116" y="765"/>
                        <a:pt x="112" y="763"/>
                        <a:pt x="112" y="753"/>
                      </a:cubicBezTo>
                      <a:cubicBezTo>
                        <a:pt x="111" y="742"/>
                        <a:pt x="112" y="728"/>
                        <a:pt x="109" y="720"/>
                      </a:cubicBezTo>
                      <a:cubicBezTo>
                        <a:pt x="107" y="713"/>
                        <a:pt x="119" y="693"/>
                        <a:pt x="113" y="683"/>
                      </a:cubicBezTo>
                      <a:cubicBezTo>
                        <a:pt x="107" y="672"/>
                        <a:pt x="101" y="645"/>
                        <a:pt x="106" y="629"/>
                      </a:cubicBezTo>
                      <a:cubicBezTo>
                        <a:pt x="112" y="612"/>
                        <a:pt x="104" y="596"/>
                        <a:pt x="106" y="585"/>
                      </a:cubicBezTo>
                      <a:cubicBezTo>
                        <a:pt x="108" y="575"/>
                        <a:pt x="111" y="561"/>
                        <a:pt x="111" y="544"/>
                      </a:cubicBezTo>
                      <a:cubicBezTo>
                        <a:pt x="111" y="528"/>
                        <a:pt x="110" y="516"/>
                        <a:pt x="110" y="516"/>
                      </a:cubicBezTo>
                      <a:cubicBezTo>
                        <a:pt x="110" y="516"/>
                        <a:pt x="98" y="577"/>
                        <a:pt x="95" y="594"/>
                      </a:cubicBezTo>
                      <a:cubicBezTo>
                        <a:pt x="92" y="610"/>
                        <a:pt x="87" y="668"/>
                        <a:pt x="87" y="685"/>
                      </a:cubicBezTo>
                      <a:cubicBezTo>
                        <a:pt x="87" y="703"/>
                        <a:pt x="74" y="727"/>
                        <a:pt x="73" y="742"/>
                      </a:cubicBezTo>
                      <a:cubicBezTo>
                        <a:pt x="73" y="758"/>
                        <a:pt x="72" y="767"/>
                        <a:pt x="68" y="767"/>
                      </a:cubicBezTo>
                      <a:cubicBezTo>
                        <a:pt x="63" y="767"/>
                        <a:pt x="72" y="785"/>
                        <a:pt x="75" y="798"/>
                      </a:cubicBezTo>
                      <a:cubicBezTo>
                        <a:pt x="78" y="812"/>
                        <a:pt x="87" y="843"/>
                        <a:pt x="69" y="843"/>
                      </a:cubicBezTo>
                      <a:cubicBezTo>
                        <a:pt x="51" y="843"/>
                        <a:pt x="31" y="835"/>
                        <a:pt x="30" y="816"/>
                      </a:cubicBezTo>
                      <a:cubicBezTo>
                        <a:pt x="29" y="796"/>
                        <a:pt x="32" y="780"/>
                        <a:pt x="27" y="772"/>
                      </a:cubicBezTo>
                      <a:cubicBezTo>
                        <a:pt x="22" y="765"/>
                        <a:pt x="21" y="748"/>
                        <a:pt x="22" y="738"/>
                      </a:cubicBezTo>
                      <a:cubicBezTo>
                        <a:pt x="23" y="728"/>
                        <a:pt x="19" y="712"/>
                        <a:pt x="22" y="690"/>
                      </a:cubicBezTo>
                      <a:cubicBezTo>
                        <a:pt x="24" y="669"/>
                        <a:pt x="24" y="634"/>
                        <a:pt x="29" y="607"/>
                      </a:cubicBezTo>
                      <a:cubicBezTo>
                        <a:pt x="34" y="580"/>
                        <a:pt x="36" y="539"/>
                        <a:pt x="38" y="506"/>
                      </a:cubicBezTo>
                      <a:cubicBezTo>
                        <a:pt x="41" y="474"/>
                        <a:pt x="43" y="458"/>
                        <a:pt x="39" y="453"/>
                      </a:cubicBezTo>
                      <a:cubicBezTo>
                        <a:pt x="36" y="448"/>
                        <a:pt x="18" y="443"/>
                        <a:pt x="13" y="442"/>
                      </a:cubicBezTo>
                      <a:cubicBezTo>
                        <a:pt x="8" y="441"/>
                        <a:pt x="19" y="407"/>
                        <a:pt x="23" y="379"/>
                      </a:cubicBezTo>
                      <a:cubicBezTo>
                        <a:pt x="26" y="351"/>
                        <a:pt x="33" y="334"/>
                        <a:pt x="37" y="314"/>
                      </a:cubicBezTo>
                      <a:cubicBezTo>
                        <a:pt x="41" y="294"/>
                        <a:pt x="41" y="285"/>
                        <a:pt x="33" y="270"/>
                      </a:cubicBezTo>
                      <a:cubicBezTo>
                        <a:pt x="24" y="256"/>
                        <a:pt x="14" y="247"/>
                        <a:pt x="10" y="214"/>
                      </a:cubicBezTo>
                      <a:cubicBezTo>
                        <a:pt x="6" y="182"/>
                        <a:pt x="0" y="160"/>
                        <a:pt x="9" y="152"/>
                      </a:cubicBezTo>
                      <a:cubicBezTo>
                        <a:pt x="18" y="144"/>
                        <a:pt x="34" y="149"/>
                        <a:pt x="47" y="139"/>
                      </a:cubicBezTo>
                      <a:cubicBezTo>
                        <a:pt x="59" y="129"/>
                        <a:pt x="61" y="117"/>
                        <a:pt x="67" y="116"/>
                      </a:cubicBezTo>
                      <a:cubicBezTo>
                        <a:pt x="73" y="115"/>
                        <a:pt x="74" y="114"/>
                        <a:pt x="74" y="107"/>
                      </a:cubicBezTo>
                      <a:cubicBezTo>
                        <a:pt x="74" y="100"/>
                        <a:pt x="72" y="93"/>
                        <a:pt x="72" y="93"/>
                      </a:cubicBezTo>
                      <a:cubicBezTo>
                        <a:pt x="72" y="93"/>
                        <a:pt x="63" y="87"/>
                        <a:pt x="61" y="79"/>
                      </a:cubicBezTo>
                      <a:cubicBezTo>
                        <a:pt x="59" y="70"/>
                        <a:pt x="58" y="48"/>
                        <a:pt x="60" y="33"/>
                      </a:cubicBezTo>
                      <a:cubicBezTo>
                        <a:pt x="63" y="18"/>
                        <a:pt x="76" y="0"/>
                        <a:pt x="102" y="0"/>
                      </a:cubicBezTo>
                      <a:close/>
                    </a:path>
                  </a:pathLst>
                </a:custGeom>
                <a:solidFill>
                  <a:srgbClr val="F19B1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63" name="Google Shape;13539;p320">
                  <a:extLst>
                    <a:ext uri="{FF2B5EF4-FFF2-40B4-BE49-F238E27FC236}">
                      <a16:creationId xmlns:a16="http://schemas.microsoft.com/office/drawing/2014/main" id="{6A55B07D-44E0-F82B-045C-19AE503814AE}"/>
                    </a:ext>
                  </a:extLst>
                </p:cNvPr>
                <p:cNvSpPr/>
                <p:nvPr/>
              </p:nvSpPr>
              <p:spPr>
                <a:xfrm>
                  <a:off x="5111751" y="3011488"/>
                  <a:ext cx="146050" cy="1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47" extrusionOk="0">
                      <a:moveTo>
                        <a:pt x="57" y="21"/>
                      </a:moveTo>
                      <a:cubicBezTo>
                        <a:pt x="58" y="23"/>
                        <a:pt x="59" y="25"/>
                        <a:pt x="61" y="27"/>
                      </a:cubicBezTo>
                      <a:cubicBezTo>
                        <a:pt x="59" y="34"/>
                        <a:pt x="58" y="41"/>
                        <a:pt x="58" y="47"/>
                      </a:cubicBezTo>
                      <a:cubicBezTo>
                        <a:pt x="49" y="41"/>
                        <a:pt x="53" y="28"/>
                        <a:pt x="45" y="27"/>
                      </a:cubicBezTo>
                      <a:cubicBezTo>
                        <a:pt x="37" y="26"/>
                        <a:pt x="36" y="30"/>
                        <a:pt x="35" y="35"/>
                      </a:cubicBezTo>
                      <a:cubicBezTo>
                        <a:pt x="34" y="40"/>
                        <a:pt x="33" y="44"/>
                        <a:pt x="33" y="44"/>
                      </a:cubicBezTo>
                      <a:cubicBezTo>
                        <a:pt x="33" y="44"/>
                        <a:pt x="7" y="17"/>
                        <a:pt x="0" y="7"/>
                      </a:cubicBezTo>
                      <a:cubicBezTo>
                        <a:pt x="3" y="6"/>
                        <a:pt x="4" y="4"/>
                        <a:pt x="5" y="0"/>
                      </a:cubicBezTo>
                      <a:cubicBezTo>
                        <a:pt x="13" y="9"/>
                        <a:pt x="34" y="26"/>
                        <a:pt x="44" y="26"/>
                      </a:cubicBezTo>
                      <a:cubicBezTo>
                        <a:pt x="49" y="26"/>
                        <a:pt x="53" y="24"/>
                        <a:pt x="57" y="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64" name="Google Shape;13540;p320">
                  <a:extLst>
                    <a:ext uri="{FF2B5EF4-FFF2-40B4-BE49-F238E27FC236}">
                      <a16:creationId xmlns:a16="http://schemas.microsoft.com/office/drawing/2014/main" id="{E0217D29-CDF1-BB94-0640-9B571E4CF8D2}"/>
                    </a:ext>
                  </a:extLst>
                </p:cNvPr>
                <p:cNvSpPr/>
                <p:nvPr/>
              </p:nvSpPr>
              <p:spPr>
                <a:xfrm>
                  <a:off x="5262563" y="3311525"/>
                  <a:ext cx="66675" cy="84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35" extrusionOk="0">
                      <a:moveTo>
                        <a:pt x="15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3" y="9"/>
                        <a:pt x="13" y="19"/>
                      </a:cubicBezTo>
                      <a:cubicBezTo>
                        <a:pt x="13" y="28"/>
                        <a:pt x="13" y="33"/>
                        <a:pt x="13" y="33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5"/>
                        <a:pt x="28" y="26"/>
                        <a:pt x="25" y="16"/>
                      </a:cubicBezTo>
                      <a:cubicBezTo>
                        <a:pt x="21" y="7"/>
                        <a:pt x="18" y="4"/>
                        <a:pt x="1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65" name="Google Shape;13541;p320">
                  <a:extLst>
                    <a:ext uri="{FF2B5EF4-FFF2-40B4-BE49-F238E27FC236}">
                      <a16:creationId xmlns:a16="http://schemas.microsoft.com/office/drawing/2014/main" id="{17DC6C6B-1ECA-18F7-4C35-B062C2CD83A6}"/>
                    </a:ext>
                  </a:extLst>
                </p:cNvPr>
                <p:cNvSpPr/>
                <p:nvPr/>
              </p:nvSpPr>
              <p:spPr>
                <a:xfrm>
                  <a:off x="5300663" y="3514725"/>
                  <a:ext cx="25400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1" extrusionOk="0">
                      <a:moveTo>
                        <a:pt x="3" y="0"/>
                      </a:moveTo>
                      <a:cubicBezTo>
                        <a:pt x="3" y="0"/>
                        <a:pt x="1" y="18"/>
                        <a:pt x="0" y="23"/>
                      </a:cubicBezTo>
                      <a:cubicBezTo>
                        <a:pt x="0" y="29"/>
                        <a:pt x="0" y="31"/>
                        <a:pt x="0" y="31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8" y="15"/>
                        <a:pt x="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66" name="Google Shape;13542;p320">
                <a:extLst>
                  <a:ext uri="{FF2B5EF4-FFF2-40B4-BE49-F238E27FC236}">
                    <a16:creationId xmlns:a16="http://schemas.microsoft.com/office/drawing/2014/main" id="{6A4EB9B2-CAC3-CEB2-61DF-76AB73753E28}"/>
                  </a:ext>
                </a:extLst>
              </p:cNvPr>
              <p:cNvGrpSpPr/>
              <p:nvPr/>
            </p:nvGrpSpPr>
            <p:grpSpPr>
              <a:xfrm>
                <a:off x="2802322" y="2520758"/>
                <a:ext cx="617538" cy="2155825"/>
                <a:chOff x="2551113" y="1944688"/>
                <a:chExt cx="617538" cy="2155825"/>
              </a:xfrm>
            </p:grpSpPr>
            <p:sp>
              <p:nvSpPr>
                <p:cNvPr id="67" name="Google Shape;13543;p320">
                  <a:extLst>
                    <a:ext uri="{FF2B5EF4-FFF2-40B4-BE49-F238E27FC236}">
                      <a16:creationId xmlns:a16="http://schemas.microsoft.com/office/drawing/2014/main" id="{6FB191E6-F8B7-251E-2ED4-17874BFE53DF}"/>
                    </a:ext>
                  </a:extLst>
                </p:cNvPr>
                <p:cNvSpPr/>
                <p:nvPr/>
              </p:nvSpPr>
              <p:spPr>
                <a:xfrm>
                  <a:off x="2784476" y="2181225"/>
                  <a:ext cx="171450" cy="25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107" extrusionOk="0">
                      <a:moveTo>
                        <a:pt x="4" y="29"/>
                      </a:moveTo>
                      <a:cubicBezTo>
                        <a:pt x="25" y="38"/>
                        <a:pt x="1" y="49"/>
                        <a:pt x="8" y="60"/>
                      </a:cubicBezTo>
                      <a:cubicBezTo>
                        <a:pt x="15" y="70"/>
                        <a:pt x="0" y="78"/>
                        <a:pt x="4" y="92"/>
                      </a:cubicBezTo>
                      <a:cubicBezTo>
                        <a:pt x="8" y="107"/>
                        <a:pt x="40" y="106"/>
                        <a:pt x="56" y="104"/>
                      </a:cubicBezTo>
                      <a:cubicBezTo>
                        <a:pt x="72" y="103"/>
                        <a:pt x="49" y="0"/>
                        <a:pt x="4" y="29"/>
                      </a:cubicBezTo>
                      <a:close/>
                    </a:path>
                  </a:pathLst>
                </a:custGeom>
                <a:solidFill>
                  <a:srgbClr val="237DB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68" name="Google Shape;13544;p320">
                  <a:extLst>
                    <a:ext uri="{FF2B5EF4-FFF2-40B4-BE49-F238E27FC236}">
                      <a16:creationId xmlns:a16="http://schemas.microsoft.com/office/drawing/2014/main" id="{8927223D-64B2-A09A-5B2D-D9BF4725C996}"/>
                    </a:ext>
                  </a:extLst>
                </p:cNvPr>
                <p:cNvSpPr/>
                <p:nvPr/>
              </p:nvSpPr>
              <p:spPr>
                <a:xfrm>
                  <a:off x="2708276" y="1944688"/>
                  <a:ext cx="357188" cy="49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208" extrusionOk="0">
                      <a:moveTo>
                        <a:pt x="12" y="36"/>
                      </a:moveTo>
                      <a:cubicBezTo>
                        <a:pt x="38" y="0"/>
                        <a:pt x="106" y="15"/>
                        <a:pt x="105" y="61"/>
                      </a:cubicBezTo>
                      <a:cubicBezTo>
                        <a:pt x="105" y="107"/>
                        <a:pt x="134" y="78"/>
                        <a:pt x="124" y="101"/>
                      </a:cubicBezTo>
                      <a:cubicBezTo>
                        <a:pt x="115" y="124"/>
                        <a:pt x="145" y="122"/>
                        <a:pt x="132" y="141"/>
                      </a:cubicBezTo>
                      <a:cubicBezTo>
                        <a:pt x="120" y="160"/>
                        <a:pt x="150" y="164"/>
                        <a:pt x="121" y="186"/>
                      </a:cubicBezTo>
                      <a:cubicBezTo>
                        <a:pt x="91" y="208"/>
                        <a:pt x="74" y="202"/>
                        <a:pt x="74" y="202"/>
                      </a:cubicBezTo>
                      <a:cubicBezTo>
                        <a:pt x="74" y="202"/>
                        <a:pt x="83" y="72"/>
                        <a:pt x="30" y="87"/>
                      </a:cubicBezTo>
                      <a:cubicBezTo>
                        <a:pt x="13" y="92"/>
                        <a:pt x="0" y="53"/>
                        <a:pt x="12" y="36"/>
                      </a:cubicBezTo>
                      <a:close/>
                    </a:path>
                  </a:pathLst>
                </a:custGeom>
                <a:solidFill>
                  <a:srgbClr val="237DB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69" name="Google Shape;13545;p320">
                  <a:extLst>
                    <a:ext uri="{FF2B5EF4-FFF2-40B4-BE49-F238E27FC236}">
                      <a16:creationId xmlns:a16="http://schemas.microsoft.com/office/drawing/2014/main" id="{588D1EEF-9BD4-4EDF-E62F-BDB1D2DBC724}"/>
                    </a:ext>
                  </a:extLst>
                </p:cNvPr>
                <p:cNvSpPr/>
                <p:nvPr/>
              </p:nvSpPr>
              <p:spPr>
                <a:xfrm>
                  <a:off x="2551113" y="1982788"/>
                  <a:ext cx="617538" cy="21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" h="888" extrusionOk="0">
                      <a:moveTo>
                        <a:pt x="117" y="0"/>
                      </a:moveTo>
                      <a:cubicBezTo>
                        <a:pt x="135" y="0"/>
                        <a:pt x="152" y="9"/>
                        <a:pt x="160" y="29"/>
                      </a:cubicBezTo>
                      <a:cubicBezTo>
                        <a:pt x="168" y="48"/>
                        <a:pt x="169" y="71"/>
                        <a:pt x="167" y="82"/>
                      </a:cubicBezTo>
                      <a:cubicBezTo>
                        <a:pt x="164" y="92"/>
                        <a:pt x="173" y="121"/>
                        <a:pt x="177" y="130"/>
                      </a:cubicBezTo>
                      <a:cubicBezTo>
                        <a:pt x="182" y="143"/>
                        <a:pt x="190" y="159"/>
                        <a:pt x="190" y="159"/>
                      </a:cubicBezTo>
                      <a:cubicBezTo>
                        <a:pt x="190" y="159"/>
                        <a:pt x="198" y="172"/>
                        <a:pt x="198" y="189"/>
                      </a:cubicBezTo>
                      <a:cubicBezTo>
                        <a:pt x="198" y="206"/>
                        <a:pt x="197" y="230"/>
                        <a:pt x="203" y="262"/>
                      </a:cubicBezTo>
                      <a:cubicBezTo>
                        <a:pt x="209" y="293"/>
                        <a:pt x="209" y="300"/>
                        <a:pt x="203" y="316"/>
                      </a:cubicBezTo>
                      <a:cubicBezTo>
                        <a:pt x="198" y="331"/>
                        <a:pt x="180" y="361"/>
                        <a:pt x="180" y="361"/>
                      </a:cubicBezTo>
                      <a:cubicBezTo>
                        <a:pt x="180" y="361"/>
                        <a:pt x="197" y="369"/>
                        <a:pt x="191" y="377"/>
                      </a:cubicBezTo>
                      <a:cubicBezTo>
                        <a:pt x="185" y="384"/>
                        <a:pt x="179" y="387"/>
                        <a:pt x="179" y="387"/>
                      </a:cubicBezTo>
                      <a:cubicBezTo>
                        <a:pt x="179" y="387"/>
                        <a:pt x="198" y="414"/>
                        <a:pt x="188" y="442"/>
                      </a:cubicBezTo>
                      <a:cubicBezTo>
                        <a:pt x="179" y="471"/>
                        <a:pt x="177" y="492"/>
                        <a:pt x="178" y="518"/>
                      </a:cubicBezTo>
                      <a:cubicBezTo>
                        <a:pt x="179" y="544"/>
                        <a:pt x="179" y="567"/>
                        <a:pt x="179" y="567"/>
                      </a:cubicBezTo>
                      <a:cubicBezTo>
                        <a:pt x="168" y="569"/>
                        <a:pt x="168" y="569"/>
                        <a:pt x="168" y="569"/>
                      </a:cubicBezTo>
                      <a:cubicBezTo>
                        <a:pt x="168" y="569"/>
                        <a:pt x="168" y="594"/>
                        <a:pt x="179" y="609"/>
                      </a:cubicBezTo>
                      <a:cubicBezTo>
                        <a:pt x="190" y="624"/>
                        <a:pt x="208" y="649"/>
                        <a:pt x="211" y="690"/>
                      </a:cubicBezTo>
                      <a:cubicBezTo>
                        <a:pt x="214" y="730"/>
                        <a:pt x="223" y="765"/>
                        <a:pt x="235" y="775"/>
                      </a:cubicBezTo>
                      <a:cubicBezTo>
                        <a:pt x="247" y="785"/>
                        <a:pt x="259" y="784"/>
                        <a:pt x="259" y="800"/>
                      </a:cubicBezTo>
                      <a:cubicBezTo>
                        <a:pt x="259" y="817"/>
                        <a:pt x="256" y="836"/>
                        <a:pt x="256" y="844"/>
                      </a:cubicBezTo>
                      <a:cubicBezTo>
                        <a:pt x="256" y="852"/>
                        <a:pt x="256" y="864"/>
                        <a:pt x="256" y="864"/>
                      </a:cubicBezTo>
                      <a:cubicBezTo>
                        <a:pt x="251" y="865"/>
                        <a:pt x="251" y="865"/>
                        <a:pt x="251" y="865"/>
                      </a:cubicBezTo>
                      <a:cubicBezTo>
                        <a:pt x="251" y="865"/>
                        <a:pt x="252" y="856"/>
                        <a:pt x="251" y="845"/>
                      </a:cubicBezTo>
                      <a:cubicBezTo>
                        <a:pt x="250" y="834"/>
                        <a:pt x="246" y="819"/>
                        <a:pt x="239" y="824"/>
                      </a:cubicBezTo>
                      <a:cubicBezTo>
                        <a:pt x="232" y="828"/>
                        <a:pt x="222" y="849"/>
                        <a:pt x="217" y="858"/>
                      </a:cubicBezTo>
                      <a:cubicBezTo>
                        <a:pt x="211" y="868"/>
                        <a:pt x="201" y="877"/>
                        <a:pt x="181" y="871"/>
                      </a:cubicBezTo>
                      <a:cubicBezTo>
                        <a:pt x="161" y="865"/>
                        <a:pt x="154" y="852"/>
                        <a:pt x="164" y="849"/>
                      </a:cubicBezTo>
                      <a:cubicBezTo>
                        <a:pt x="175" y="845"/>
                        <a:pt x="189" y="850"/>
                        <a:pt x="191" y="839"/>
                      </a:cubicBezTo>
                      <a:cubicBezTo>
                        <a:pt x="194" y="828"/>
                        <a:pt x="198" y="798"/>
                        <a:pt x="194" y="783"/>
                      </a:cubicBezTo>
                      <a:cubicBezTo>
                        <a:pt x="189" y="768"/>
                        <a:pt x="173" y="720"/>
                        <a:pt x="167" y="702"/>
                      </a:cubicBezTo>
                      <a:cubicBezTo>
                        <a:pt x="161" y="684"/>
                        <a:pt x="152" y="663"/>
                        <a:pt x="152" y="663"/>
                      </a:cubicBezTo>
                      <a:cubicBezTo>
                        <a:pt x="152" y="663"/>
                        <a:pt x="152" y="691"/>
                        <a:pt x="147" y="705"/>
                      </a:cubicBezTo>
                      <a:cubicBezTo>
                        <a:pt x="141" y="718"/>
                        <a:pt x="121" y="770"/>
                        <a:pt x="117" y="780"/>
                      </a:cubicBezTo>
                      <a:cubicBezTo>
                        <a:pt x="113" y="791"/>
                        <a:pt x="120" y="798"/>
                        <a:pt x="126" y="804"/>
                      </a:cubicBezTo>
                      <a:cubicBezTo>
                        <a:pt x="132" y="810"/>
                        <a:pt x="129" y="824"/>
                        <a:pt x="124" y="835"/>
                      </a:cubicBezTo>
                      <a:cubicBezTo>
                        <a:pt x="120" y="845"/>
                        <a:pt x="118" y="859"/>
                        <a:pt x="118" y="864"/>
                      </a:cubicBezTo>
                      <a:cubicBezTo>
                        <a:pt x="118" y="870"/>
                        <a:pt x="118" y="882"/>
                        <a:pt x="118" y="882"/>
                      </a:cubicBezTo>
                      <a:cubicBezTo>
                        <a:pt x="110" y="882"/>
                        <a:pt x="110" y="882"/>
                        <a:pt x="110" y="882"/>
                      </a:cubicBezTo>
                      <a:cubicBezTo>
                        <a:pt x="110" y="882"/>
                        <a:pt x="112" y="869"/>
                        <a:pt x="112" y="858"/>
                      </a:cubicBezTo>
                      <a:cubicBezTo>
                        <a:pt x="112" y="847"/>
                        <a:pt x="114" y="840"/>
                        <a:pt x="110" y="838"/>
                      </a:cubicBezTo>
                      <a:cubicBezTo>
                        <a:pt x="106" y="836"/>
                        <a:pt x="89" y="851"/>
                        <a:pt x="82" y="862"/>
                      </a:cubicBezTo>
                      <a:cubicBezTo>
                        <a:pt x="75" y="873"/>
                        <a:pt x="74" y="888"/>
                        <a:pt x="51" y="882"/>
                      </a:cubicBezTo>
                      <a:cubicBezTo>
                        <a:pt x="28" y="877"/>
                        <a:pt x="13" y="864"/>
                        <a:pt x="19" y="857"/>
                      </a:cubicBezTo>
                      <a:cubicBezTo>
                        <a:pt x="24" y="850"/>
                        <a:pt x="36" y="856"/>
                        <a:pt x="43" y="852"/>
                      </a:cubicBezTo>
                      <a:cubicBezTo>
                        <a:pt x="50" y="849"/>
                        <a:pt x="63" y="815"/>
                        <a:pt x="71" y="794"/>
                      </a:cubicBezTo>
                      <a:cubicBezTo>
                        <a:pt x="80" y="774"/>
                        <a:pt x="89" y="732"/>
                        <a:pt x="92" y="707"/>
                      </a:cubicBezTo>
                      <a:cubicBezTo>
                        <a:pt x="94" y="682"/>
                        <a:pt x="98" y="663"/>
                        <a:pt x="99" y="655"/>
                      </a:cubicBezTo>
                      <a:cubicBezTo>
                        <a:pt x="99" y="647"/>
                        <a:pt x="99" y="631"/>
                        <a:pt x="99" y="631"/>
                      </a:cubicBezTo>
                      <a:cubicBezTo>
                        <a:pt x="99" y="631"/>
                        <a:pt x="92" y="603"/>
                        <a:pt x="89" y="591"/>
                      </a:cubicBezTo>
                      <a:cubicBezTo>
                        <a:pt x="87" y="579"/>
                        <a:pt x="87" y="570"/>
                        <a:pt x="87" y="570"/>
                      </a:cubicBezTo>
                      <a:cubicBezTo>
                        <a:pt x="87" y="570"/>
                        <a:pt x="73" y="572"/>
                        <a:pt x="73" y="564"/>
                      </a:cubicBezTo>
                      <a:cubicBezTo>
                        <a:pt x="73" y="556"/>
                        <a:pt x="78" y="521"/>
                        <a:pt x="76" y="504"/>
                      </a:cubicBezTo>
                      <a:cubicBezTo>
                        <a:pt x="75" y="488"/>
                        <a:pt x="69" y="489"/>
                        <a:pt x="69" y="489"/>
                      </a:cubicBezTo>
                      <a:cubicBezTo>
                        <a:pt x="69" y="489"/>
                        <a:pt x="68" y="498"/>
                        <a:pt x="68" y="505"/>
                      </a:cubicBezTo>
                      <a:cubicBezTo>
                        <a:pt x="68" y="512"/>
                        <a:pt x="63" y="510"/>
                        <a:pt x="61" y="505"/>
                      </a:cubicBezTo>
                      <a:cubicBezTo>
                        <a:pt x="59" y="500"/>
                        <a:pt x="52" y="505"/>
                        <a:pt x="52" y="500"/>
                      </a:cubicBezTo>
                      <a:cubicBezTo>
                        <a:pt x="52" y="495"/>
                        <a:pt x="49" y="484"/>
                        <a:pt x="50" y="475"/>
                      </a:cubicBezTo>
                      <a:cubicBezTo>
                        <a:pt x="52" y="467"/>
                        <a:pt x="57" y="452"/>
                        <a:pt x="57" y="452"/>
                      </a:cubicBezTo>
                      <a:cubicBezTo>
                        <a:pt x="0" y="450"/>
                        <a:pt x="0" y="450"/>
                        <a:pt x="0" y="450"/>
                      </a:cubicBezTo>
                      <a:cubicBezTo>
                        <a:pt x="8" y="334"/>
                        <a:pt x="8" y="334"/>
                        <a:pt x="8" y="334"/>
                      </a:cubicBezTo>
                      <a:cubicBezTo>
                        <a:pt x="61" y="334"/>
                        <a:pt x="61" y="334"/>
                        <a:pt x="61" y="334"/>
                      </a:cubicBezTo>
                      <a:cubicBezTo>
                        <a:pt x="61" y="334"/>
                        <a:pt x="64" y="298"/>
                        <a:pt x="64" y="280"/>
                      </a:cubicBezTo>
                      <a:cubicBezTo>
                        <a:pt x="64" y="263"/>
                        <a:pt x="62" y="239"/>
                        <a:pt x="74" y="220"/>
                      </a:cubicBezTo>
                      <a:cubicBezTo>
                        <a:pt x="86" y="200"/>
                        <a:pt x="101" y="184"/>
                        <a:pt x="111" y="171"/>
                      </a:cubicBezTo>
                      <a:cubicBezTo>
                        <a:pt x="121" y="159"/>
                        <a:pt x="122" y="158"/>
                        <a:pt x="120" y="147"/>
                      </a:cubicBezTo>
                      <a:cubicBezTo>
                        <a:pt x="117" y="135"/>
                        <a:pt x="117" y="121"/>
                        <a:pt x="110" y="122"/>
                      </a:cubicBezTo>
                      <a:cubicBezTo>
                        <a:pt x="103" y="123"/>
                        <a:pt x="96" y="122"/>
                        <a:pt x="93" y="113"/>
                      </a:cubicBezTo>
                      <a:cubicBezTo>
                        <a:pt x="89" y="104"/>
                        <a:pt x="81" y="87"/>
                        <a:pt x="80" y="75"/>
                      </a:cubicBezTo>
                      <a:cubicBezTo>
                        <a:pt x="79" y="63"/>
                        <a:pt x="82" y="61"/>
                        <a:pt x="80" y="57"/>
                      </a:cubicBezTo>
                      <a:cubicBezTo>
                        <a:pt x="79" y="54"/>
                        <a:pt x="81" y="42"/>
                        <a:pt x="81" y="32"/>
                      </a:cubicBezTo>
                      <a:cubicBezTo>
                        <a:pt x="82" y="23"/>
                        <a:pt x="94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237DB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70" name="Google Shape;13546;p320">
                  <a:extLst>
                    <a:ext uri="{FF2B5EF4-FFF2-40B4-BE49-F238E27FC236}">
                      <a16:creationId xmlns:a16="http://schemas.microsoft.com/office/drawing/2014/main" id="{841A3049-22F6-D31B-8D2B-AC73A22ADAAE}"/>
                    </a:ext>
                  </a:extLst>
                </p:cNvPr>
                <p:cNvSpPr/>
                <p:nvPr/>
              </p:nvSpPr>
              <p:spPr>
                <a:xfrm>
                  <a:off x="2836863" y="2252663"/>
                  <a:ext cx="128588" cy="106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" h="45" extrusionOk="0">
                      <a:moveTo>
                        <a:pt x="51" y="0"/>
                      </a:moveTo>
                      <a:cubicBezTo>
                        <a:pt x="52" y="4"/>
                        <a:pt x="53" y="7"/>
                        <a:pt x="54" y="10"/>
                      </a:cubicBezTo>
                      <a:cubicBezTo>
                        <a:pt x="27" y="8"/>
                        <a:pt x="12" y="29"/>
                        <a:pt x="0" y="45"/>
                      </a:cubicBezTo>
                      <a:cubicBezTo>
                        <a:pt x="5" y="38"/>
                        <a:pt x="4" y="27"/>
                        <a:pt x="4" y="22"/>
                      </a:cubicBezTo>
                      <a:cubicBezTo>
                        <a:pt x="10" y="15"/>
                        <a:pt x="20" y="9"/>
                        <a:pt x="29" y="5"/>
                      </a:cubicBezTo>
                      <a:cubicBezTo>
                        <a:pt x="37" y="2"/>
                        <a:pt x="46" y="1"/>
                        <a:pt x="51" y="0"/>
                      </a:cubicBezTo>
                      <a:close/>
                    </a:path>
                  </a:pathLst>
                </a:custGeom>
                <a:solidFill>
                  <a:srgbClr val="237DB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71" name="Google Shape;13547;p320">
                <a:extLst>
                  <a:ext uri="{FF2B5EF4-FFF2-40B4-BE49-F238E27FC236}">
                    <a16:creationId xmlns:a16="http://schemas.microsoft.com/office/drawing/2014/main" id="{4B07A748-9D4E-EBCD-695A-94D9E6035462}"/>
                  </a:ext>
                </a:extLst>
              </p:cNvPr>
              <p:cNvGrpSpPr/>
              <p:nvPr/>
            </p:nvGrpSpPr>
            <p:grpSpPr>
              <a:xfrm>
                <a:off x="3449613" y="2686964"/>
                <a:ext cx="719138" cy="2249487"/>
                <a:chOff x="3276601" y="2190750"/>
                <a:chExt cx="719138" cy="2249487"/>
              </a:xfrm>
            </p:grpSpPr>
            <p:sp>
              <p:nvSpPr>
                <p:cNvPr id="72" name="Google Shape;13548;p320">
                  <a:extLst>
                    <a:ext uri="{FF2B5EF4-FFF2-40B4-BE49-F238E27FC236}">
                      <a16:creationId xmlns:a16="http://schemas.microsoft.com/office/drawing/2014/main" id="{D05CE0EC-76CE-0D1A-48B8-A2376C2CA8B9}"/>
                    </a:ext>
                  </a:extLst>
                </p:cNvPr>
                <p:cNvSpPr/>
                <p:nvPr/>
              </p:nvSpPr>
              <p:spPr>
                <a:xfrm>
                  <a:off x="3276601" y="2190750"/>
                  <a:ext cx="719138" cy="2249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943" extrusionOk="0">
                      <a:moveTo>
                        <a:pt x="224" y="161"/>
                      </a:moveTo>
                      <a:cubicBezTo>
                        <a:pt x="239" y="166"/>
                        <a:pt x="251" y="170"/>
                        <a:pt x="251" y="190"/>
                      </a:cubicBezTo>
                      <a:cubicBezTo>
                        <a:pt x="252" y="213"/>
                        <a:pt x="254" y="258"/>
                        <a:pt x="257" y="288"/>
                      </a:cubicBezTo>
                      <a:cubicBezTo>
                        <a:pt x="260" y="318"/>
                        <a:pt x="269" y="382"/>
                        <a:pt x="270" y="402"/>
                      </a:cubicBezTo>
                      <a:cubicBezTo>
                        <a:pt x="270" y="422"/>
                        <a:pt x="273" y="465"/>
                        <a:pt x="272" y="470"/>
                      </a:cubicBezTo>
                      <a:cubicBezTo>
                        <a:pt x="272" y="475"/>
                        <a:pt x="268" y="474"/>
                        <a:pt x="269" y="482"/>
                      </a:cubicBezTo>
                      <a:cubicBezTo>
                        <a:pt x="271" y="490"/>
                        <a:pt x="271" y="498"/>
                        <a:pt x="267" y="503"/>
                      </a:cubicBezTo>
                      <a:cubicBezTo>
                        <a:pt x="262" y="509"/>
                        <a:pt x="265" y="515"/>
                        <a:pt x="265" y="515"/>
                      </a:cubicBezTo>
                      <a:cubicBezTo>
                        <a:pt x="302" y="514"/>
                        <a:pt x="302" y="514"/>
                        <a:pt x="302" y="514"/>
                      </a:cubicBezTo>
                      <a:cubicBezTo>
                        <a:pt x="299" y="661"/>
                        <a:pt x="299" y="661"/>
                        <a:pt x="299" y="661"/>
                      </a:cubicBezTo>
                      <a:cubicBezTo>
                        <a:pt x="241" y="707"/>
                        <a:pt x="241" y="707"/>
                        <a:pt x="241" y="707"/>
                      </a:cubicBezTo>
                      <a:cubicBezTo>
                        <a:pt x="241" y="707"/>
                        <a:pt x="232" y="701"/>
                        <a:pt x="224" y="700"/>
                      </a:cubicBezTo>
                      <a:cubicBezTo>
                        <a:pt x="224" y="520"/>
                        <a:pt x="224" y="520"/>
                        <a:pt x="224" y="520"/>
                      </a:cubicBezTo>
                      <a:cubicBezTo>
                        <a:pt x="231" y="519"/>
                        <a:pt x="231" y="519"/>
                        <a:pt x="231" y="519"/>
                      </a:cubicBezTo>
                      <a:cubicBezTo>
                        <a:pt x="231" y="519"/>
                        <a:pt x="229" y="509"/>
                        <a:pt x="231" y="502"/>
                      </a:cubicBezTo>
                      <a:cubicBezTo>
                        <a:pt x="234" y="495"/>
                        <a:pt x="233" y="488"/>
                        <a:pt x="231" y="481"/>
                      </a:cubicBezTo>
                      <a:cubicBezTo>
                        <a:pt x="231" y="481"/>
                        <a:pt x="229" y="488"/>
                        <a:pt x="224" y="489"/>
                      </a:cubicBezTo>
                      <a:lnTo>
                        <a:pt x="224" y="161"/>
                      </a:lnTo>
                      <a:close/>
                      <a:moveTo>
                        <a:pt x="142" y="0"/>
                      </a:moveTo>
                      <a:cubicBezTo>
                        <a:pt x="158" y="0"/>
                        <a:pt x="177" y="12"/>
                        <a:pt x="179" y="29"/>
                      </a:cubicBezTo>
                      <a:cubicBezTo>
                        <a:pt x="182" y="46"/>
                        <a:pt x="180" y="70"/>
                        <a:pt x="180" y="70"/>
                      </a:cubicBezTo>
                      <a:cubicBezTo>
                        <a:pt x="180" y="70"/>
                        <a:pt x="186" y="82"/>
                        <a:pt x="182" y="91"/>
                      </a:cubicBezTo>
                      <a:cubicBezTo>
                        <a:pt x="177" y="100"/>
                        <a:pt x="166" y="98"/>
                        <a:pt x="166" y="98"/>
                      </a:cubicBezTo>
                      <a:cubicBezTo>
                        <a:pt x="166" y="98"/>
                        <a:pt x="163" y="112"/>
                        <a:pt x="163" y="120"/>
                      </a:cubicBezTo>
                      <a:cubicBezTo>
                        <a:pt x="163" y="128"/>
                        <a:pt x="164" y="134"/>
                        <a:pt x="170" y="139"/>
                      </a:cubicBezTo>
                      <a:cubicBezTo>
                        <a:pt x="176" y="144"/>
                        <a:pt x="200" y="154"/>
                        <a:pt x="218" y="159"/>
                      </a:cubicBezTo>
                      <a:cubicBezTo>
                        <a:pt x="220" y="160"/>
                        <a:pt x="222" y="160"/>
                        <a:pt x="224" y="161"/>
                      </a:cubicBezTo>
                      <a:cubicBezTo>
                        <a:pt x="224" y="489"/>
                        <a:pt x="224" y="489"/>
                        <a:pt x="224" y="489"/>
                      </a:cubicBezTo>
                      <a:cubicBezTo>
                        <a:pt x="224" y="489"/>
                        <a:pt x="223" y="489"/>
                        <a:pt x="223" y="489"/>
                      </a:cubicBezTo>
                      <a:cubicBezTo>
                        <a:pt x="218" y="489"/>
                        <a:pt x="215" y="490"/>
                        <a:pt x="215" y="490"/>
                      </a:cubicBezTo>
                      <a:cubicBezTo>
                        <a:pt x="215" y="490"/>
                        <a:pt x="218" y="498"/>
                        <a:pt x="218" y="506"/>
                      </a:cubicBezTo>
                      <a:cubicBezTo>
                        <a:pt x="218" y="513"/>
                        <a:pt x="217" y="521"/>
                        <a:pt x="217" y="521"/>
                      </a:cubicBezTo>
                      <a:cubicBezTo>
                        <a:pt x="224" y="520"/>
                        <a:pt x="224" y="520"/>
                        <a:pt x="224" y="520"/>
                      </a:cubicBezTo>
                      <a:cubicBezTo>
                        <a:pt x="224" y="700"/>
                        <a:pt x="224" y="700"/>
                        <a:pt x="224" y="700"/>
                      </a:cubicBezTo>
                      <a:cubicBezTo>
                        <a:pt x="224" y="700"/>
                        <a:pt x="223" y="700"/>
                        <a:pt x="222" y="700"/>
                      </a:cubicBezTo>
                      <a:cubicBezTo>
                        <a:pt x="214" y="700"/>
                        <a:pt x="210" y="700"/>
                        <a:pt x="210" y="700"/>
                      </a:cubicBezTo>
                      <a:cubicBezTo>
                        <a:pt x="210" y="700"/>
                        <a:pt x="212" y="744"/>
                        <a:pt x="212" y="761"/>
                      </a:cubicBezTo>
                      <a:cubicBezTo>
                        <a:pt x="212" y="779"/>
                        <a:pt x="211" y="806"/>
                        <a:pt x="203" y="819"/>
                      </a:cubicBezTo>
                      <a:cubicBezTo>
                        <a:pt x="195" y="832"/>
                        <a:pt x="194" y="836"/>
                        <a:pt x="194" y="847"/>
                      </a:cubicBezTo>
                      <a:cubicBezTo>
                        <a:pt x="194" y="858"/>
                        <a:pt x="211" y="888"/>
                        <a:pt x="210" y="898"/>
                      </a:cubicBezTo>
                      <a:cubicBezTo>
                        <a:pt x="209" y="908"/>
                        <a:pt x="207" y="924"/>
                        <a:pt x="190" y="924"/>
                      </a:cubicBezTo>
                      <a:cubicBezTo>
                        <a:pt x="173" y="923"/>
                        <a:pt x="161" y="917"/>
                        <a:pt x="161" y="903"/>
                      </a:cubicBezTo>
                      <a:cubicBezTo>
                        <a:pt x="161" y="889"/>
                        <a:pt x="163" y="880"/>
                        <a:pt x="157" y="875"/>
                      </a:cubicBezTo>
                      <a:cubicBezTo>
                        <a:pt x="151" y="870"/>
                        <a:pt x="160" y="858"/>
                        <a:pt x="150" y="845"/>
                      </a:cubicBezTo>
                      <a:cubicBezTo>
                        <a:pt x="141" y="832"/>
                        <a:pt x="151" y="830"/>
                        <a:pt x="149" y="818"/>
                      </a:cubicBezTo>
                      <a:cubicBezTo>
                        <a:pt x="146" y="806"/>
                        <a:pt x="151" y="769"/>
                        <a:pt x="152" y="754"/>
                      </a:cubicBezTo>
                      <a:cubicBezTo>
                        <a:pt x="153" y="739"/>
                        <a:pt x="150" y="722"/>
                        <a:pt x="143" y="659"/>
                      </a:cubicBezTo>
                      <a:cubicBezTo>
                        <a:pt x="135" y="596"/>
                        <a:pt x="131" y="568"/>
                        <a:pt x="129" y="554"/>
                      </a:cubicBezTo>
                      <a:cubicBezTo>
                        <a:pt x="127" y="541"/>
                        <a:pt x="123" y="523"/>
                        <a:pt x="123" y="523"/>
                      </a:cubicBezTo>
                      <a:cubicBezTo>
                        <a:pt x="123" y="523"/>
                        <a:pt x="113" y="582"/>
                        <a:pt x="105" y="597"/>
                      </a:cubicBezTo>
                      <a:cubicBezTo>
                        <a:pt x="97" y="612"/>
                        <a:pt x="88" y="685"/>
                        <a:pt x="86" y="706"/>
                      </a:cubicBezTo>
                      <a:cubicBezTo>
                        <a:pt x="83" y="728"/>
                        <a:pt x="85" y="791"/>
                        <a:pt x="80" y="798"/>
                      </a:cubicBezTo>
                      <a:cubicBezTo>
                        <a:pt x="75" y="804"/>
                        <a:pt x="72" y="813"/>
                        <a:pt x="72" y="813"/>
                      </a:cubicBezTo>
                      <a:cubicBezTo>
                        <a:pt x="72" y="813"/>
                        <a:pt x="85" y="821"/>
                        <a:pt x="85" y="832"/>
                      </a:cubicBezTo>
                      <a:cubicBezTo>
                        <a:pt x="85" y="842"/>
                        <a:pt x="76" y="851"/>
                        <a:pt x="76" y="865"/>
                      </a:cubicBezTo>
                      <a:cubicBezTo>
                        <a:pt x="77" y="878"/>
                        <a:pt x="75" y="890"/>
                        <a:pt x="70" y="893"/>
                      </a:cubicBezTo>
                      <a:cubicBezTo>
                        <a:pt x="64" y="896"/>
                        <a:pt x="65" y="920"/>
                        <a:pt x="58" y="928"/>
                      </a:cubicBezTo>
                      <a:cubicBezTo>
                        <a:pt x="51" y="936"/>
                        <a:pt x="39" y="943"/>
                        <a:pt x="25" y="938"/>
                      </a:cubicBezTo>
                      <a:cubicBezTo>
                        <a:pt x="11" y="934"/>
                        <a:pt x="11" y="916"/>
                        <a:pt x="18" y="898"/>
                      </a:cubicBezTo>
                      <a:cubicBezTo>
                        <a:pt x="25" y="880"/>
                        <a:pt x="33" y="868"/>
                        <a:pt x="31" y="861"/>
                      </a:cubicBezTo>
                      <a:cubicBezTo>
                        <a:pt x="28" y="854"/>
                        <a:pt x="26" y="843"/>
                        <a:pt x="33" y="836"/>
                      </a:cubicBezTo>
                      <a:cubicBezTo>
                        <a:pt x="40" y="829"/>
                        <a:pt x="32" y="821"/>
                        <a:pt x="28" y="815"/>
                      </a:cubicBezTo>
                      <a:cubicBezTo>
                        <a:pt x="23" y="809"/>
                        <a:pt x="24" y="780"/>
                        <a:pt x="24" y="765"/>
                      </a:cubicBezTo>
                      <a:cubicBezTo>
                        <a:pt x="23" y="750"/>
                        <a:pt x="25" y="673"/>
                        <a:pt x="24" y="645"/>
                      </a:cubicBezTo>
                      <a:cubicBezTo>
                        <a:pt x="23" y="617"/>
                        <a:pt x="21" y="533"/>
                        <a:pt x="25" y="510"/>
                      </a:cubicBezTo>
                      <a:cubicBezTo>
                        <a:pt x="29" y="487"/>
                        <a:pt x="25" y="469"/>
                        <a:pt x="25" y="469"/>
                      </a:cubicBezTo>
                      <a:cubicBezTo>
                        <a:pt x="25" y="469"/>
                        <a:pt x="16" y="474"/>
                        <a:pt x="16" y="465"/>
                      </a:cubicBezTo>
                      <a:cubicBezTo>
                        <a:pt x="16" y="457"/>
                        <a:pt x="20" y="455"/>
                        <a:pt x="16" y="440"/>
                      </a:cubicBezTo>
                      <a:cubicBezTo>
                        <a:pt x="12" y="425"/>
                        <a:pt x="11" y="410"/>
                        <a:pt x="6" y="399"/>
                      </a:cubicBezTo>
                      <a:cubicBezTo>
                        <a:pt x="1" y="387"/>
                        <a:pt x="0" y="367"/>
                        <a:pt x="6" y="361"/>
                      </a:cubicBezTo>
                      <a:cubicBezTo>
                        <a:pt x="12" y="355"/>
                        <a:pt x="3" y="321"/>
                        <a:pt x="9" y="296"/>
                      </a:cubicBezTo>
                      <a:cubicBezTo>
                        <a:pt x="14" y="270"/>
                        <a:pt x="17" y="230"/>
                        <a:pt x="18" y="208"/>
                      </a:cubicBezTo>
                      <a:cubicBezTo>
                        <a:pt x="18" y="186"/>
                        <a:pt x="19" y="170"/>
                        <a:pt x="48" y="163"/>
                      </a:cubicBezTo>
                      <a:cubicBezTo>
                        <a:pt x="76" y="156"/>
                        <a:pt x="97" y="148"/>
                        <a:pt x="101" y="142"/>
                      </a:cubicBezTo>
                      <a:cubicBezTo>
                        <a:pt x="105" y="136"/>
                        <a:pt x="107" y="120"/>
                        <a:pt x="106" y="113"/>
                      </a:cubicBezTo>
                      <a:cubicBezTo>
                        <a:pt x="105" y="106"/>
                        <a:pt x="104" y="100"/>
                        <a:pt x="104" y="96"/>
                      </a:cubicBezTo>
                      <a:cubicBezTo>
                        <a:pt x="104" y="92"/>
                        <a:pt x="96" y="98"/>
                        <a:pt x="94" y="90"/>
                      </a:cubicBezTo>
                      <a:cubicBezTo>
                        <a:pt x="92" y="83"/>
                        <a:pt x="91" y="66"/>
                        <a:pt x="92" y="65"/>
                      </a:cubicBezTo>
                      <a:cubicBezTo>
                        <a:pt x="94" y="63"/>
                        <a:pt x="95" y="64"/>
                        <a:pt x="97" y="64"/>
                      </a:cubicBezTo>
                      <a:cubicBezTo>
                        <a:pt x="96" y="61"/>
                        <a:pt x="95" y="46"/>
                        <a:pt x="97" y="29"/>
                      </a:cubicBezTo>
                      <a:cubicBezTo>
                        <a:pt x="98" y="14"/>
                        <a:pt x="113" y="1"/>
                        <a:pt x="142" y="0"/>
                      </a:cubicBezTo>
                      <a:close/>
                    </a:path>
                  </a:pathLst>
                </a:custGeom>
                <a:solidFill>
                  <a:srgbClr val="15AA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73" name="Google Shape;13549;p320">
                  <a:extLst>
                    <a:ext uri="{FF2B5EF4-FFF2-40B4-BE49-F238E27FC236}">
                      <a16:creationId xmlns:a16="http://schemas.microsoft.com/office/drawing/2014/main" id="{B2343662-7625-E99F-5202-A6CC92729AF1}"/>
                    </a:ext>
                  </a:extLst>
                </p:cNvPr>
                <p:cNvSpPr/>
                <p:nvPr/>
              </p:nvSpPr>
              <p:spPr>
                <a:xfrm>
                  <a:off x="3309938" y="3201988"/>
                  <a:ext cx="76200" cy="7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32" extrusionOk="0">
                      <a:moveTo>
                        <a:pt x="7" y="32"/>
                      </a:moveTo>
                      <a:cubicBezTo>
                        <a:pt x="7" y="32"/>
                        <a:pt x="0" y="20"/>
                        <a:pt x="7" y="10"/>
                      </a:cubicBezTo>
                      <a:cubicBezTo>
                        <a:pt x="15" y="0"/>
                        <a:pt x="32" y="8"/>
                        <a:pt x="32" y="8"/>
                      </a:cubicBezTo>
                      <a:cubicBezTo>
                        <a:pt x="32" y="8"/>
                        <a:pt x="20" y="8"/>
                        <a:pt x="13" y="13"/>
                      </a:cubicBezTo>
                      <a:cubicBezTo>
                        <a:pt x="7" y="18"/>
                        <a:pt x="9" y="22"/>
                        <a:pt x="7" y="32"/>
                      </a:cubicBezTo>
                      <a:close/>
                    </a:path>
                  </a:pathLst>
                </a:custGeom>
                <a:solidFill>
                  <a:srgbClr val="15AA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74" name="Google Shape;13550;p320">
                  <a:extLst>
                    <a:ext uri="{FF2B5EF4-FFF2-40B4-BE49-F238E27FC236}">
                      <a16:creationId xmlns:a16="http://schemas.microsoft.com/office/drawing/2014/main" id="{8CA95753-448F-4ACC-FB2E-BB59B347FB3A}"/>
                    </a:ext>
                  </a:extLst>
                </p:cNvPr>
                <p:cNvSpPr/>
                <p:nvPr/>
              </p:nvSpPr>
              <p:spPr>
                <a:xfrm>
                  <a:off x="3827463" y="3302000"/>
                  <a:ext cx="90488" cy="30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3" extrusionOk="0">
                      <a:moveTo>
                        <a:pt x="0" y="12"/>
                      </a:moveTo>
                      <a:cubicBezTo>
                        <a:pt x="0" y="12"/>
                        <a:pt x="0" y="0"/>
                        <a:pt x="18" y="0"/>
                      </a:cubicBezTo>
                      <a:cubicBezTo>
                        <a:pt x="35" y="0"/>
                        <a:pt x="38" y="13"/>
                        <a:pt x="38" y="13"/>
                      </a:cubicBezTo>
                      <a:cubicBezTo>
                        <a:pt x="38" y="13"/>
                        <a:pt x="29" y="6"/>
                        <a:pt x="17" y="6"/>
                      </a:cubicBezTo>
                      <a:cubicBezTo>
                        <a:pt x="6" y="7"/>
                        <a:pt x="6" y="7"/>
                        <a:pt x="0" y="12"/>
                      </a:cubicBezTo>
                      <a:close/>
                    </a:path>
                  </a:pathLst>
                </a:custGeom>
                <a:solidFill>
                  <a:srgbClr val="15AA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75" name="Google Shape;13551;p320">
                  <a:extLst>
                    <a:ext uri="{FF2B5EF4-FFF2-40B4-BE49-F238E27FC236}">
                      <a16:creationId xmlns:a16="http://schemas.microsoft.com/office/drawing/2014/main" id="{44112319-F248-C0B2-FA45-5740113E4B12}"/>
                    </a:ext>
                  </a:extLst>
                </p:cNvPr>
                <p:cNvSpPr/>
                <p:nvPr/>
              </p:nvSpPr>
              <p:spPr>
                <a:xfrm>
                  <a:off x="3435351" y="2500313"/>
                  <a:ext cx="241300" cy="627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263" extrusionOk="0">
                      <a:moveTo>
                        <a:pt x="97" y="0"/>
                      </a:moveTo>
                      <a:cubicBezTo>
                        <a:pt x="98" y="2"/>
                        <a:pt x="99" y="4"/>
                        <a:pt x="101" y="7"/>
                      </a:cubicBezTo>
                      <a:cubicBezTo>
                        <a:pt x="98" y="26"/>
                        <a:pt x="90" y="82"/>
                        <a:pt x="87" y="123"/>
                      </a:cubicBezTo>
                      <a:cubicBezTo>
                        <a:pt x="83" y="171"/>
                        <a:pt x="92" y="262"/>
                        <a:pt x="92" y="262"/>
                      </a:cubicBezTo>
                      <a:cubicBezTo>
                        <a:pt x="92" y="262"/>
                        <a:pt x="85" y="263"/>
                        <a:pt x="64" y="263"/>
                      </a:cubicBezTo>
                      <a:cubicBezTo>
                        <a:pt x="43" y="263"/>
                        <a:pt x="0" y="250"/>
                        <a:pt x="0" y="250"/>
                      </a:cubicBezTo>
                      <a:cubicBezTo>
                        <a:pt x="0" y="250"/>
                        <a:pt x="7" y="237"/>
                        <a:pt x="13" y="220"/>
                      </a:cubicBezTo>
                      <a:cubicBezTo>
                        <a:pt x="19" y="204"/>
                        <a:pt x="29" y="131"/>
                        <a:pt x="32" y="69"/>
                      </a:cubicBezTo>
                      <a:cubicBezTo>
                        <a:pt x="34" y="38"/>
                        <a:pt x="34" y="23"/>
                        <a:pt x="32" y="14"/>
                      </a:cubicBezTo>
                      <a:cubicBezTo>
                        <a:pt x="33" y="13"/>
                        <a:pt x="34" y="12"/>
                        <a:pt x="34" y="12"/>
                      </a:cubicBezTo>
                      <a:cubicBezTo>
                        <a:pt x="35" y="10"/>
                        <a:pt x="37" y="7"/>
                        <a:pt x="37" y="3"/>
                      </a:cubicBezTo>
                      <a:cubicBezTo>
                        <a:pt x="44" y="16"/>
                        <a:pt x="60" y="29"/>
                        <a:pt x="69" y="29"/>
                      </a:cubicBezTo>
                      <a:cubicBezTo>
                        <a:pt x="79" y="29"/>
                        <a:pt x="91" y="10"/>
                        <a:pt x="9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76" name="Google Shape;13552;p320">
                  <a:extLst>
                    <a:ext uri="{FF2B5EF4-FFF2-40B4-BE49-F238E27FC236}">
                      <a16:creationId xmlns:a16="http://schemas.microsoft.com/office/drawing/2014/main" id="{DF604A5D-E882-79A5-76A3-8D5F0A0BD01E}"/>
                    </a:ext>
                  </a:extLst>
                </p:cNvPr>
                <p:cNvSpPr/>
                <p:nvPr/>
              </p:nvSpPr>
              <p:spPr>
                <a:xfrm>
                  <a:off x="3548063" y="2576513"/>
                  <a:ext cx="96838" cy="617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259" extrusionOk="0">
                      <a:moveTo>
                        <a:pt x="0" y="11"/>
                      </a:moveTo>
                      <a:cubicBezTo>
                        <a:pt x="0" y="11"/>
                        <a:pt x="7" y="0"/>
                        <a:pt x="20" y="0"/>
                      </a:cubicBezTo>
                      <a:cubicBezTo>
                        <a:pt x="33" y="0"/>
                        <a:pt x="41" y="11"/>
                        <a:pt x="41" y="11"/>
                      </a:cubicBezTo>
                      <a:cubicBezTo>
                        <a:pt x="41" y="11"/>
                        <a:pt x="27" y="8"/>
                        <a:pt x="27" y="18"/>
                      </a:cubicBezTo>
                      <a:cubicBezTo>
                        <a:pt x="28" y="27"/>
                        <a:pt x="33" y="76"/>
                        <a:pt x="33" y="107"/>
                      </a:cubicBezTo>
                      <a:cubicBezTo>
                        <a:pt x="33" y="139"/>
                        <a:pt x="35" y="222"/>
                        <a:pt x="32" y="238"/>
                      </a:cubicBezTo>
                      <a:cubicBezTo>
                        <a:pt x="28" y="253"/>
                        <a:pt x="17" y="259"/>
                        <a:pt x="15" y="239"/>
                      </a:cubicBezTo>
                      <a:cubicBezTo>
                        <a:pt x="12" y="219"/>
                        <a:pt x="13" y="110"/>
                        <a:pt x="14" y="89"/>
                      </a:cubicBezTo>
                      <a:cubicBezTo>
                        <a:pt x="14" y="68"/>
                        <a:pt x="18" y="24"/>
                        <a:pt x="15" y="18"/>
                      </a:cubicBezTo>
                      <a:cubicBezTo>
                        <a:pt x="13" y="12"/>
                        <a:pt x="7" y="8"/>
                        <a:pt x="0" y="11"/>
                      </a:cubicBezTo>
                      <a:close/>
                    </a:path>
                  </a:pathLst>
                </a:custGeom>
                <a:solidFill>
                  <a:srgbClr val="15AA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78" name="Google Shape;13554;p320">
                <a:extLst>
                  <a:ext uri="{FF2B5EF4-FFF2-40B4-BE49-F238E27FC236}">
                    <a16:creationId xmlns:a16="http://schemas.microsoft.com/office/drawing/2014/main" id="{7D315301-EE14-2C42-7C56-BED9C9486221}"/>
                  </a:ext>
                </a:extLst>
              </p:cNvPr>
              <p:cNvGrpSpPr/>
              <p:nvPr/>
            </p:nvGrpSpPr>
            <p:grpSpPr>
              <a:xfrm>
                <a:off x="2169144" y="2809867"/>
                <a:ext cx="493370" cy="479245"/>
                <a:chOff x="860271" y="1518068"/>
                <a:chExt cx="493370" cy="479245"/>
              </a:xfrm>
            </p:grpSpPr>
            <p:sp>
              <p:nvSpPr>
                <p:cNvPr id="79" name="Google Shape;13555;p320">
                  <a:extLst>
                    <a:ext uri="{FF2B5EF4-FFF2-40B4-BE49-F238E27FC236}">
                      <a16:creationId xmlns:a16="http://schemas.microsoft.com/office/drawing/2014/main" id="{7C0CFBF0-C108-9C3E-7F4E-68AA9C0B8A27}"/>
                    </a:ext>
                  </a:extLst>
                </p:cNvPr>
                <p:cNvSpPr/>
                <p:nvPr/>
              </p:nvSpPr>
              <p:spPr>
                <a:xfrm>
                  <a:off x="860271" y="1518068"/>
                  <a:ext cx="493370" cy="479245"/>
                </a:xfrm>
                <a:prstGeom prst="ellipse">
                  <a:avLst/>
                </a:prstGeom>
                <a:solidFill>
                  <a:srgbClr val="237DB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13556;p320">
                  <a:extLst>
                    <a:ext uri="{FF2B5EF4-FFF2-40B4-BE49-F238E27FC236}">
                      <a16:creationId xmlns:a16="http://schemas.microsoft.com/office/drawing/2014/main" id="{A57F2361-F12A-4972-2CBB-045BB10CCBEB}"/>
                    </a:ext>
                  </a:extLst>
                </p:cNvPr>
                <p:cNvSpPr/>
                <p:nvPr/>
              </p:nvSpPr>
              <p:spPr>
                <a:xfrm>
                  <a:off x="997419" y="1671965"/>
                  <a:ext cx="219075" cy="1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" h="50" extrusionOk="0">
                      <a:moveTo>
                        <a:pt x="64" y="48"/>
                      </a:moveTo>
                      <a:cubicBezTo>
                        <a:pt x="64" y="49"/>
                        <a:pt x="63" y="50"/>
                        <a:pt x="61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50"/>
                        <a:pt x="0" y="49"/>
                        <a:pt x="0" y="48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2"/>
                        <a:pt x="1" y="41"/>
                        <a:pt x="2" y="41"/>
                      </a:cubicBezTo>
                      <a:cubicBezTo>
                        <a:pt x="61" y="41"/>
                        <a:pt x="61" y="41"/>
                        <a:pt x="61" y="41"/>
                      </a:cubicBezTo>
                      <a:cubicBezTo>
                        <a:pt x="63" y="41"/>
                        <a:pt x="64" y="42"/>
                        <a:pt x="64" y="43"/>
                      </a:cubicBezTo>
                      <a:lnTo>
                        <a:pt x="64" y="48"/>
                      </a:lnTo>
                      <a:close/>
                      <a:moveTo>
                        <a:pt x="59" y="20"/>
                      </a:moveTo>
                      <a:cubicBezTo>
                        <a:pt x="59" y="22"/>
                        <a:pt x="58" y="23"/>
                        <a:pt x="57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5" y="23"/>
                        <a:pt x="4" y="22"/>
                        <a:pt x="4" y="20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4"/>
                        <a:pt x="5" y="13"/>
                        <a:pt x="7" y="13"/>
                      </a:cubicBezTo>
                      <a:cubicBezTo>
                        <a:pt x="57" y="13"/>
                        <a:pt x="57" y="13"/>
                        <a:pt x="57" y="13"/>
                      </a:cubicBezTo>
                      <a:cubicBezTo>
                        <a:pt x="58" y="13"/>
                        <a:pt x="59" y="14"/>
                        <a:pt x="59" y="16"/>
                      </a:cubicBezTo>
                      <a:lnTo>
                        <a:pt x="59" y="20"/>
                      </a:lnTo>
                      <a:close/>
                      <a:moveTo>
                        <a:pt x="50" y="34"/>
                      </a:moveTo>
                      <a:cubicBezTo>
                        <a:pt x="50" y="35"/>
                        <a:pt x="49" y="36"/>
                        <a:pt x="48" y="36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5" y="36"/>
                        <a:pt x="13" y="35"/>
                        <a:pt x="13" y="34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8"/>
                        <a:pt x="15" y="27"/>
                        <a:pt x="16" y="27"/>
                      </a:cubicBezTo>
                      <a:cubicBezTo>
                        <a:pt x="48" y="27"/>
                        <a:pt x="48" y="27"/>
                        <a:pt x="48" y="27"/>
                      </a:cubicBezTo>
                      <a:cubicBezTo>
                        <a:pt x="49" y="27"/>
                        <a:pt x="50" y="28"/>
                        <a:pt x="50" y="29"/>
                      </a:cubicBezTo>
                      <a:lnTo>
                        <a:pt x="50" y="34"/>
                      </a:lnTo>
                      <a:close/>
                      <a:moveTo>
                        <a:pt x="45" y="7"/>
                      </a:moveTo>
                      <a:cubicBezTo>
                        <a:pt x="45" y="8"/>
                        <a:pt x="44" y="9"/>
                        <a:pt x="43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9" y="9"/>
                        <a:pt x="18" y="8"/>
                        <a:pt x="18" y="7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9" y="0"/>
                        <a:pt x="20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4" y="0"/>
                        <a:pt x="45" y="1"/>
                        <a:pt x="45" y="2"/>
                      </a:cubicBezTo>
                      <a:lnTo>
                        <a:pt x="45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81" name="Google Shape;13557;p320">
                <a:extLst>
                  <a:ext uri="{FF2B5EF4-FFF2-40B4-BE49-F238E27FC236}">
                    <a16:creationId xmlns:a16="http://schemas.microsoft.com/office/drawing/2014/main" id="{14752B05-7133-9AC1-E3F8-447A0A5A757D}"/>
                  </a:ext>
                </a:extLst>
              </p:cNvPr>
              <p:cNvGrpSpPr/>
              <p:nvPr/>
            </p:nvGrpSpPr>
            <p:grpSpPr>
              <a:xfrm>
                <a:off x="3046291" y="1896181"/>
                <a:ext cx="493370" cy="479245"/>
                <a:chOff x="840159" y="2185414"/>
                <a:chExt cx="493370" cy="479245"/>
              </a:xfrm>
            </p:grpSpPr>
            <p:sp>
              <p:nvSpPr>
                <p:cNvPr id="82" name="Google Shape;13558;p320">
                  <a:extLst>
                    <a:ext uri="{FF2B5EF4-FFF2-40B4-BE49-F238E27FC236}">
                      <a16:creationId xmlns:a16="http://schemas.microsoft.com/office/drawing/2014/main" id="{CD9D6CD3-438A-C2B9-313B-3AE404C4DE47}"/>
                    </a:ext>
                  </a:extLst>
                </p:cNvPr>
                <p:cNvSpPr/>
                <p:nvPr/>
              </p:nvSpPr>
              <p:spPr>
                <a:xfrm>
                  <a:off x="840159" y="2185414"/>
                  <a:ext cx="493370" cy="479245"/>
                </a:xfrm>
                <a:prstGeom prst="ellipse">
                  <a:avLst/>
                </a:prstGeom>
                <a:solidFill>
                  <a:srgbClr val="15AA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13559;p320">
                  <a:extLst>
                    <a:ext uri="{FF2B5EF4-FFF2-40B4-BE49-F238E27FC236}">
                      <a16:creationId xmlns:a16="http://schemas.microsoft.com/office/drawing/2014/main" id="{737CD520-48E3-29FC-A1C3-D369F044F80A}"/>
                    </a:ext>
                  </a:extLst>
                </p:cNvPr>
                <p:cNvSpPr/>
                <p:nvPr/>
              </p:nvSpPr>
              <p:spPr>
                <a:xfrm>
                  <a:off x="971750" y="2314705"/>
                  <a:ext cx="230188" cy="220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4" extrusionOk="0">
                      <a:moveTo>
                        <a:pt x="63" y="49"/>
                      </a:moveTo>
                      <a:cubicBezTo>
                        <a:pt x="62" y="49"/>
                        <a:pt x="58" y="45"/>
                        <a:pt x="58" y="44"/>
                      </a:cubicBezTo>
                      <a:cubicBezTo>
                        <a:pt x="54" y="48"/>
                        <a:pt x="54" y="48"/>
                        <a:pt x="54" y="48"/>
                      </a:cubicBezTo>
                      <a:cubicBezTo>
                        <a:pt x="63" y="57"/>
                        <a:pt x="63" y="57"/>
                        <a:pt x="63" y="57"/>
                      </a:cubicBezTo>
                      <a:cubicBezTo>
                        <a:pt x="63" y="58"/>
                        <a:pt x="64" y="59"/>
                        <a:pt x="64" y="60"/>
                      </a:cubicBezTo>
                      <a:cubicBezTo>
                        <a:pt x="64" y="62"/>
                        <a:pt x="61" y="64"/>
                        <a:pt x="59" y="64"/>
                      </a:cubicBezTo>
                      <a:cubicBezTo>
                        <a:pt x="58" y="64"/>
                        <a:pt x="57" y="64"/>
                        <a:pt x="56" y="63"/>
                      </a:cubicBezTo>
                      <a:cubicBezTo>
                        <a:pt x="29" y="36"/>
                        <a:pt x="29" y="36"/>
                        <a:pt x="29" y="36"/>
                      </a:cubicBezTo>
                      <a:cubicBezTo>
                        <a:pt x="25" y="39"/>
                        <a:pt x="20" y="42"/>
                        <a:pt x="15" y="42"/>
                      </a:cubicBezTo>
                      <a:cubicBezTo>
                        <a:pt x="6" y="42"/>
                        <a:pt x="0" y="36"/>
                        <a:pt x="0" y="27"/>
                      </a:cubicBezTo>
                      <a:cubicBezTo>
                        <a:pt x="0" y="14"/>
                        <a:pt x="13" y="0"/>
                        <a:pt x="26" y="0"/>
                      </a:cubicBezTo>
                      <a:cubicBezTo>
                        <a:pt x="35" y="0"/>
                        <a:pt x="41" y="6"/>
                        <a:pt x="41" y="15"/>
                      </a:cubicBezTo>
                      <a:cubicBezTo>
                        <a:pt x="41" y="21"/>
                        <a:pt x="39" y="26"/>
                        <a:pt x="36" y="30"/>
                      </a:cubicBezTo>
                      <a:cubicBezTo>
                        <a:pt x="50" y="44"/>
                        <a:pt x="50" y="44"/>
                        <a:pt x="50" y="44"/>
                      </a:cubicBezTo>
                      <a:cubicBezTo>
                        <a:pt x="54" y="40"/>
                        <a:pt x="54" y="40"/>
                        <a:pt x="54" y="40"/>
                      </a:cubicBezTo>
                      <a:cubicBezTo>
                        <a:pt x="53" y="39"/>
                        <a:pt x="49" y="36"/>
                        <a:pt x="49" y="35"/>
                      </a:cubicBezTo>
                      <a:cubicBezTo>
                        <a:pt x="49" y="34"/>
                        <a:pt x="53" y="31"/>
                        <a:pt x="54" y="31"/>
                      </a:cubicBezTo>
                      <a:cubicBezTo>
                        <a:pt x="54" y="31"/>
                        <a:pt x="54" y="31"/>
                        <a:pt x="55" y="31"/>
                      </a:cubicBezTo>
                      <a:cubicBezTo>
                        <a:pt x="56" y="32"/>
                        <a:pt x="67" y="43"/>
                        <a:pt x="67" y="44"/>
                      </a:cubicBezTo>
                      <a:cubicBezTo>
                        <a:pt x="67" y="45"/>
                        <a:pt x="64" y="49"/>
                        <a:pt x="63" y="49"/>
                      </a:cubicBezTo>
                      <a:close/>
                      <a:moveTo>
                        <a:pt x="25" y="8"/>
                      </a:moveTo>
                      <a:cubicBezTo>
                        <a:pt x="21" y="8"/>
                        <a:pt x="18" y="12"/>
                        <a:pt x="18" y="16"/>
                      </a:cubicBezTo>
                      <a:cubicBezTo>
                        <a:pt x="18" y="17"/>
                        <a:pt x="18" y="18"/>
                        <a:pt x="19" y="19"/>
                      </a:cubicBezTo>
                      <a:cubicBezTo>
                        <a:pt x="17" y="19"/>
                        <a:pt x="16" y="18"/>
                        <a:pt x="15" y="18"/>
                      </a:cubicBezTo>
                      <a:cubicBezTo>
                        <a:pt x="11" y="18"/>
                        <a:pt x="7" y="22"/>
                        <a:pt x="7" y="26"/>
                      </a:cubicBezTo>
                      <a:cubicBezTo>
                        <a:pt x="7" y="30"/>
                        <a:pt x="11" y="34"/>
                        <a:pt x="15" y="34"/>
                      </a:cubicBezTo>
                      <a:cubicBezTo>
                        <a:pt x="19" y="34"/>
                        <a:pt x="23" y="30"/>
                        <a:pt x="23" y="26"/>
                      </a:cubicBezTo>
                      <a:cubicBezTo>
                        <a:pt x="23" y="25"/>
                        <a:pt x="23" y="24"/>
                        <a:pt x="22" y="23"/>
                      </a:cubicBezTo>
                      <a:cubicBezTo>
                        <a:pt x="23" y="23"/>
                        <a:pt x="24" y="24"/>
                        <a:pt x="25" y="24"/>
                      </a:cubicBezTo>
                      <a:cubicBezTo>
                        <a:pt x="30" y="24"/>
                        <a:pt x="33" y="20"/>
                        <a:pt x="33" y="16"/>
                      </a:cubicBezTo>
                      <a:cubicBezTo>
                        <a:pt x="33" y="12"/>
                        <a:pt x="30" y="8"/>
                        <a:pt x="25" y="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84" name="Google Shape;13560;p320">
                <a:extLst>
                  <a:ext uri="{FF2B5EF4-FFF2-40B4-BE49-F238E27FC236}">
                    <a16:creationId xmlns:a16="http://schemas.microsoft.com/office/drawing/2014/main" id="{CCB06475-9E99-DEF2-EBEF-D67D37020613}"/>
                  </a:ext>
                </a:extLst>
              </p:cNvPr>
              <p:cNvGrpSpPr/>
              <p:nvPr/>
            </p:nvGrpSpPr>
            <p:grpSpPr>
              <a:xfrm>
                <a:off x="4325316" y="1016361"/>
                <a:ext cx="493370" cy="479245"/>
                <a:chOff x="840159" y="2852760"/>
                <a:chExt cx="493370" cy="479245"/>
              </a:xfrm>
            </p:grpSpPr>
            <p:sp>
              <p:nvSpPr>
                <p:cNvPr id="85" name="Google Shape;13561;p320">
                  <a:extLst>
                    <a:ext uri="{FF2B5EF4-FFF2-40B4-BE49-F238E27FC236}">
                      <a16:creationId xmlns:a16="http://schemas.microsoft.com/office/drawing/2014/main" id="{E149CF50-6316-5C92-7699-BA65D8948264}"/>
                    </a:ext>
                  </a:extLst>
                </p:cNvPr>
                <p:cNvSpPr/>
                <p:nvPr/>
              </p:nvSpPr>
              <p:spPr>
                <a:xfrm>
                  <a:off x="840159" y="2852760"/>
                  <a:ext cx="493370" cy="479245"/>
                </a:xfrm>
                <a:prstGeom prst="ellipse">
                  <a:avLst/>
                </a:prstGeom>
                <a:solidFill>
                  <a:srgbClr val="9BB95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Google Shape;13562;p320">
                  <a:extLst>
                    <a:ext uri="{FF2B5EF4-FFF2-40B4-BE49-F238E27FC236}">
                      <a16:creationId xmlns:a16="http://schemas.microsoft.com/office/drawing/2014/main" id="{1B4453E9-2905-E982-6461-89AF3A927CAB}"/>
                    </a:ext>
                  </a:extLst>
                </p:cNvPr>
                <p:cNvSpPr/>
                <p:nvPr/>
              </p:nvSpPr>
              <p:spPr>
                <a:xfrm>
                  <a:off x="955869" y="2990792"/>
                  <a:ext cx="261950" cy="20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56" extrusionOk="0">
                      <a:moveTo>
                        <a:pt x="67" y="55"/>
                      </a:moveTo>
                      <a:cubicBezTo>
                        <a:pt x="66" y="56"/>
                        <a:pt x="66" y="56"/>
                        <a:pt x="65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7" y="56"/>
                        <a:pt x="7" y="56"/>
                        <a:pt x="6" y="55"/>
                      </a:cubicBezTo>
                      <a:cubicBezTo>
                        <a:pt x="2" y="49"/>
                        <a:pt x="0" y="42"/>
                        <a:pt x="0" y="36"/>
                      </a:cubicBezTo>
                      <a:cubicBezTo>
                        <a:pt x="0" y="16"/>
                        <a:pt x="17" y="0"/>
                        <a:pt x="36" y="0"/>
                      </a:cubicBezTo>
                      <a:cubicBezTo>
                        <a:pt x="56" y="0"/>
                        <a:pt x="72" y="16"/>
                        <a:pt x="72" y="36"/>
                      </a:cubicBezTo>
                      <a:cubicBezTo>
                        <a:pt x="72" y="42"/>
                        <a:pt x="70" y="49"/>
                        <a:pt x="67" y="55"/>
                      </a:cubicBezTo>
                      <a:close/>
                      <a:moveTo>
                        <a:pt x="11" y="30"/>
                      </a:moveTo>
                      <a:cubicBezTo>
                        <a:pt x="8" y="30"/>
                        <a:pt x="6" y="33"/>
                        <a:pt x="6" y="36"/>
                      </a:cubicBezTo>
                      <a:cubicBezTo>
                        <a:pt x="6" y="38"/>
                        <a:pt x="8" y="41"/>
                        <a:pt x="11" y="41"/>
                      </a:cubicBezTo>
                      <a:cubicBezTo>
                        <a:pt x="14" y="41"/>
                        <a:pt x="16" y="38"/>
                        <a:pt x="16" y="36"/>
                      </a:cubicBezTo>
                      <a:cubicBezTo>
                        <a:pt x="16" y="33"/>
                        <a:pt x="14" y="30"/>
                        <a:pt x="11" y="30"/>
                      </a:cubicBezTo>
                      <a:close/>
                      <a:moveTo>
                        <a:pt x="18" y="12"/>
                      </a:moveTo>
                      <a:cubicBezTo>
                        <a:pt x="16" y="12"/>
                        <a:pt x="13" y="15"/>
                        <a:pt x="13" y="18"/>
                      </a:cubicBezTo>
                      <a:cubicBezTo>
                        <a:pt x="13" y="20"/>
                        <a:pt x="16" y="23"/>
                        <a:pt x="18" y="23"/>
                      </a:cubicBezTo>
                      <a:cubicBezTo>
                        <a:pt x="21" y="23"/>
                        <a:pt x="24" y="20"/>
                        <a:pt x="24" y="18"/>
                      </a:cubicBezTo>
                      <a:cubicBezTo>
                        <a:pt x="24" y="15"/>
                        <a:pt x="21" y="12"/>
                        <a:pt x="18" y="12"/>
                      </a:cubicBezTo>
                      <a:close/>
                      <a:moveTo>
                        <a:pt x="45" y="22"/>
                      </a:moveTo>
                      <a:cubicBezTo>
                        <a:pt x="45" y="20"/>
                        <a:pt x="44" y="19"/>
                        <a:pt x="43" y="18"/>
                      </a:cubicBezTo>
                      <a:cubicBezTo>
                        <a:pt x="42" y="18"/>
                        <a:pt x="40" y="19"/>
                        <a:pt x="40" y="20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3" y="36"/>
                        <a:pt x="30" y="38"/>
                        <a:pt x="29" y="41"/>
                      </a:cubicBezTo>
                      <a:cubicBezTo>
                        <a:pt x="28" y="45"/>
                        <a:pt x="30" y="50"/>
                        <a:pt x="34" y="51"/>
                      </a:cubicBezTo>
                      <a:cubicBezTo>
                        <a:pt x="39" y="52"/>
                        <a:pt x="43" y="49"/>
                        <a:pt x="44" y="45"/>
                      </a:cubicBezTo>
                      <a:cubicBezTo>
                        <a:pt x="45" y="42"/>
                        <a:pt x="43" y="39"/>
                        <a:pt x="41" y="37"/>
                      </a:cubicBezTo>
                      <a:lnTo>
                        <a:pt x="45" y="22"/>
                      </a:lnTo>
                      <a:close/>
                      <a:moveTo>
                        <a:pt x="36" y="5"/>
                      </a:moveTo>
                      <a:cubicBezTo>
                        <a:pt x="34" y="5"/>
                        <a:pt x="31" y="7"/>
                        <a:pt x="31" y="10"/>
                      </a:cubicBezTo>
                      <a:cubicBezTo>
                        <a:pt x="31" y="13"/>
                        <a:pt x="34" y="15"/>
                        <a:pt x="36" y="15"/>
                      </a:cubicBezTo>
                      <a:cubicBezTo>
                        <a:pt x="39" y="15"/>
                        <a:pt x="42" y="13"/>
                        <a:pt x="42" y="10"/>
                      </a:cubicBezTo>
                      <a:cubicBezTo>
                        <a:pt x="42" y="7"/>
                        <a:pt x="39" y="5"/>
                        <a:pt x="36" y="5"/>
                      </a:cubicBezTo>
                      <a:close/>
                      <a:moveTo>
                        <a:pt x="54" y="12"/>
                      </a:moveTo>
                      <a:cubicBezTo>
                        <a:pt x="52" y="12"/>
                        <a:pt x="49" y="15"/>
                        <a:pt x="49" y="18"/>
                      </a:cubicBezTo>
                      <a:cubicBezTo>
                        <a:pt x="49" y="20"/>
                        <a:pt x="52" y="23"/>
                        <a:pt x="54" y="23"/>
                      </a:cubicBezTo>
                      <a:cubicBezTo>
                        <a:pt x="57" y="23"/>
                        <a:pt x="60" y="20"/>
                        <a:pt x="60" y="18"/>
                      </a:cubicBezTo>
                      <a:cubicBezTo>
                        <a:pt x="60" y="15"/>
                        <a:pt x="57" y="12"/>
                        <a:pt x="54" y="12"/>
                      </a:cubicBezTo>
                      <a:close/>
                      <a:moveTo>
                        <a:pt x="62" y="30"/>
                      </a:moveTo>
                      <a:cubicBezTo>
                        <a:pt x="59" y="30"/>
                        <a:pt x="57" y="33"/>
                        <a:pt x="57" y="36"/>
                      </a:cubicBezTo>
                      <a:cubicBezTo>
                        <a:pt x="57" y="38"/>
                        <a:pt x="59" y="41"/>
                        <a:pt x="62" y="41"/>
                      </a:cubicBezTo>
                      <a:cubicBezTo>
                        <a:pt x="65" y="41"/>
                        <a:pt x="67" y="38"/>
                        <a:pt x="67" y="36"/>
                      </a:cubicBezTo>
                      <a:cubicBezTo>
                        <a:pt x="67" y="33"/>
                        <a:pt x="65" y="30"/>
                        <a:pt x="62" y="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87" name="Google Shape;13563;p320">
                <a:extLst>
                  <a:ext uri="{FF2B5EF4-FFF2-40B4-BE49-F238E27FC236}">
                    <a16:creationId xmlns:a16="http://schemas.microsoft.com/office/drawing/2014/main" id="{31644D31-222E-52E7-F864-48FE8BC2DCCC}"/>
                  </a:ext>
                </a:extLst>
              </p:cNvPr>
              <p:cNvGrpSpPr/>
              <p:nvPr/>
            </p:nvGrpSpPr>
            <p:grpSpPr>
              <a:xfrm>
                <a:off x="5680541" y="1896181"/>
                <a:ext cx="493370" cy="479245"/>
                <a:chOff x="840159" y="3520106"/>
                <a:chExt cx="493370" cy="479245"/>
              </a:xfrm>
            </p:grpSpPr>
            <p:sp>
              <p:nvSpPr>
                <p:cNvPr id="88" name="Google Shape;13564;p320">
                  <a:extLst>
                    <a:ext uri="{FF2B5EF4-FFF2-40B4-BE49-F238E27FC236}">
                      <a16:creationId xmlns:a16="http://schemas.microsoft.com/office/drawing/2014/main" id="{089B2751-4C2D-6584-F2B2-BAF2FF834E7B}"/>
                    </a:ext>
                  </a:extLst>
                </p:cNvPr>
                <p:cNvSpPr/>
                <p:nvPr/>
              </p:nvSpPr>
              <p:spPr>
                <a:xfrm>
                  <a:off x="840159" y="3520106"/>
                  <a:ext cx="493370" cy="479245"/>
                </a:xfrm>
                <a:prstGeom prst="ellipse">
                  <a:avLst/>
                </a:prstGeom>
                <a:solidFill>
                  <a:srgbClr val="F19B14"/>
                </a:solidFill>
                <a:ln>
                  <a:noFill/>
                </a:ln>
              </p:spPr>
              <p:txBody>
                <a:bodyPr spcFirstLastPara="1" wrap="square" lIns="91425" tIns="45700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13565;p320">
                  <a:extLst>
                    <a:ext uri="{FF2B5EF4-FFF2-40B4-BE49-F238E27FC236}">
                      <a16:creationId xmlns:a16="http://schemas.microsoft.com/office/drawing/2014/main" id="{64B3275E-1B74-AD4F-C5E8-AB501AF5E7D7}"/>
                    </a:ext>
                  </a:extLst>
                </p:cNvPr>
                <p:cNvSpPr/>
                <p:nvPr/>
              </p:nvSpPr>
              <p:spPr>
                <a:xfrm>
                  <a:off x="955869" y="3638690"/>
                  <a:ext cx="261950" cy="242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2" extrusionOk="0">
                      <a:moveTo>
                        <a:pt x="67" y="20"/>
                      </a:moveTo>
                      <a:cubicBezTo>
                        <a:pt x="67" y="27"/>
                        <a:pt x="58" y="36"/>
                        <a:pt x="46" y="36"/>
                      </a:cubicBezTo>
                      <a:cubicBezTo>
                        <a:pt x="44" y="38"/>
                        <a:pt x="42" y="40"/>
                        <a:pt x="42" y="40"/>
                      </a:cubicBezTo>
                      <a:cubicBezTo>
                        <a:pt x="40" y="42"/>
                        <a:pt x="39" y="44"/>
                        <a:pt x="39" y="47"/>
                      </a:cubicBezTo>
                      <a:cubicBezTo>
                        <a:pt x="39" y="49"/>
                        <a:pt x="40" y="52"/>
                        <a:pt x="44" y="52"/>
                      </a:cubicBezTo>
                      <a:cubicBezTo>
                        <a:pt x="48" y="52"/>
                        <a:pt x="52" y="54"/>
                        <a:pt x="52" y="58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2" y="62"/>
                        <a:pt x="51" y="62"/>
                        <a:pt x="51" y="62"/>
                      </a:cubicBezTo>
                      <a:cubicBezTo>
                        <a:pt x="17" y="62"/>
                        <a:pt x="17" y="62"/>
                        <a:pt x="17" y="62"/>
                      </a:cubicBezTo>
                      <a:cubicBezTo>
                        <a:pt x="16" y="62"/>
                        <a:pt x="16" y="62"/>
                        <a:pt x="16" y="61"/>
                      </a:cubicBezTo>
                      <a:cubicBezTo>
                        <a:pt x="16" y="58"/>
                        <a:pt x="16" y="58"/>
                        <a:pt x="16" y="58"/>
                      </a:cubicBezTo>
                      <a:cubicBezTo>
                        <a:pt x="16" y="54"/>
                        <a:pt x="20" y="52"/>
                        <a:pt x="24" y="52"/>
                      </a:cubicBezTo>
                      <a:cubicBezTo>
                        <a:pt x="27" y="52"/>
                        <a:pt x="29" y="49"/>
                        <a:pt x="29" y="47"/>
                      </a:cubicBezTo>
                      <a:cubicBezTo>
                        <a:pt x="29" y="44"/>
                        <a:pt x="28" y="42"/>
                        <a:pt x="26" y="40"/>
                      </a:cubicBezTo>
                      <a:cubicBezTo>
                        <a:pt x="25" y="40"/>
                        <a:pt x="24" y="38"/>
                        <a:pt x="22" y="36"/>
                      </a:cubicBezTo>
                      <a:cubicBezTo>
                        <a:pt x="10" y="36"/>
                        <a:pt x="0" y="27"/>
                        <a:pt x="0" y="2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2"/>
                        <a:pt x="2" y="11"/>
                        <a:pt x="4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3"/>
                        <a:pt x="19" y="0"/>
                        <a:pt x="22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9" y="0"/>
                        <a:pt x="52" y="3"/>
                        <a:pt x="52" y="7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63" y="11"/>
                        <a:pt x="63" y="11"/>
                        <a:pt x="63" y="11"/>
                      </a:cubicBezTo>
                      <a:cubicBezTo>
                        <a:pt x="66" y="11"/>
                        <a:pt x="67" y="12"/>
                        <a:pt x="67" y="15"/>
                      </a:cubicBezTo>
                      <a:lnTo>
                        <a:pt x="67" y="20"/>
                      </a:lnTo>
                      <a:close/>
                      <a:moveTo>
                        <a:pt x="16" y="16"/>
                      </a:move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4"/>
                        <a:pt x="11" y="29"/>
                        <a:pt x="19" y="31"/>
                      </a:cubicBezTo>
                      <a:cubicBezTo>
                        <a:pt x="17" y="27"/>
                        <a:pt x="16" y="22"/>
                        <a:pt x="16" y="16"/>
                      </a:cubicBezTo>
                      <a:close/>
                      <a:moveTo>
                        <a:pt x="62" y="16"/>
                      </a:move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22"/>
                        <a:pt x="51" y="27"/>
                        <a:pt x="49" y="31"/>
                      </a:cubicBezTo>
                      <a:cubicBezTo>
                        <a:pt x="57" y="29"/>
                        <a:pt x="62" y="24"/>
                        <a:pt x="62" y="20"/>
                      </a:cubicBezTo>
                      <a:lnTo>
                        <a:pt x="62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90" name="Google Shape;13566;p320">
                <a:extLst>
                  <a:ext uri="{FF2B5EF4-FFF2-40B4-BE49-F238E27FC236}">
                    <a16:creationId xmlns:a16="http://schemas.microsoft.com/office/drawing/2014/main" id="{D2AE42B3-3C4F-4BB5-9EFB-D7C116FD20E3}"/>
                  </a:ext>
                </a:extLst>
              </p:cNvPr>
              <p:cNvGrpSpPr/>
              <p:nvPr/>
            </p:nvGrpSpPr>
            <p:grpSpPr>
              <a:xfrm>
                <a:off x="6481487" y="2809867"/>
                <a:ext cx="493370" cy="479245"/>
                <a:chOff x="6602414" y="2074591"/>
                <a:chExt cx="493370" cy="479245"/>
              </a:xfrm>
            </p:grpSpPr>
            <p:sp>
              <p:nvSpPr>
                <p:cNvPr id="91" name="Google Shape;13567;p320">
                  <a:extLst>
                    <a:ext uri="{FF2B5EF4-FFF2-40B4-BE49-F238E27FC236}">
                      <a16:creationId xmlns:a16="http://schemas.microsoft.com/office/drawing/2014/main" id="{D3B6FB49-89A9-83D9-8829-CA59544C1560}"/>
                    </a:ext>
                  </a:extLst>
                </p:cNvPr>
                <p:cNvSpPr/>
                <p:nvPr/>
              </p:nvSpPr>
              <p:spPr>
                <a:xfrm>
                  <a:off x="6602414" y="2074591"/>
                  <a:ext cx="493370" cy="479245"/>
                </a:xfrm>
                <a:prstGeom prst="ellipse">
                  <a:avLst/>
                </a:prstGeom>
                <a:solidFill>
                  <a:srgbClr val="633247"/>
                </a:solidFill>
                <a:ln>
                  <a:noFill/>
                </a:ln>
              </p:spPr>
              <p:txBody>
                <a:bodyPr spcFirstLastPara="1" wrap="square" lIns="91425" tIns="45700" rIns="91425" bIns="91425" anchor="ctr" anchorCtr="0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13568;p320">
                  <a:extLst>
                    <a:ext uri="{FF2B5EF4-FFF2-40B4-BE49-F238E27FC236}">
                      <a16:creationId xmlns:a16="http://schemas.microsoft.com/office/drawing/2014/main" id="{C85BA291-B943-09F1-B485-C92299617266}"/>
                    </a:ext>
                  </a:extLst>
                </p:cNvPr>
                <p:cNvSpPr/>
                <p:nvPr/>
              </p:nvSpPr>
              <p:spPr>
                <a:xfrm>
                  <a:off x="6696856" y="2196127"/>
                  <a:ext cx="304487" cy="236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" h="56" extrusionOk="0">
                      <a:moveTo>
                        <a:pt x="29" y="41"/>
                      </a:moveTo>
                      <a:cubicBezTo>
                        <a:pt x="26" y="41"/>
                        <a:pt x="24" y="40"/>
                        <a:pt x="22" y="40"/>
                      </a:cubicBezTo>
                      <a:cubicBezTo>
                        <a:pt x="18" y="42"/>
                        <a:pt x="15" y="44"/>
                        <a:pt x="11" y="45"/>
                      </a:cubicBezTo>
                      <a:cubicBezTo>
                        <a:pt x="9" y="45"/>
                        <a:pt x="8" y="46"/>
                        <a:pt x="7" y="46"/>
                      </a:cubicBezTo>
                      <a:cubicBezTo>
                        <a:pt x="7" y="46"/>
                        <a:pt x="7" y="46"/>
                        <a:pt x="7" y="46"/>
                      </a:cubicBezTo>
                      <a:cubicBezTo>
                        <a:pt x="6" y="46"/>
                        <a:pt x="6" y="45"/>
                        <a:pt x="6" y="45"/>
                      </a:cubicBezTo>
                      <a:cubicBezTo>
                        <a:pt x="5" y="44"/>
                        <a:pt x="6" y="43"/>
                        <a:pt x="6" y="43"/>
                      </a:cubicBezTo>
                      <a:cubicBezTo>
                        <a:pt x="8" y="41"/>
                        <a:pt x="10" y="40"/>
                        <a:pt x="11" y="36"/>
                      </a:cubicBezTo>
                      <a:cubicBezTo>
                        <a:pt x="5" y="32"/>
                        <a:pt x="0" y="27"/>
                        <a:pt x="0" y="20"/>
                      </a:cubicBezTo>
                      <a:cubicBezTo>
                        <a:pt x="0" y="9"/>
                        <a:pt x="13" y="0"/>
                        <a:pt x="29" y="0"/>
                      </a:cubicBezTo>
                      <a:cubicBezTo>
                        <a:pt x="44" y="0"/>
                        <a:pt x="57" y="9"/>
                        <a:pt x="57" y="20"/>
                      </a:cubicBezTo>
                      <a:cubicBezTo>
                        <a:pt x="57" y="32"/>
                        <a:pt x="44" y="41"/>
                        <a:pt x="29" y="41"/>
                      </a:cubicBezTo>
                      <a:close/>
                      <a:moveTo>
                        <a:pt x="62" y="47"/>
                      </a:moveTo>
                      <a:cubicBezTo>
                        <a:pt x="63" y="50"/>
                        <a:pt x="65" y="51"/>
                        <a:pt x="66" y="53"/>
                      </a:cubicBezTo>
                      <a:cubicBezTo>
                        <a:pt x="67" y="54"/>
                        <a:pt x="67" y="54"/>
                        <a:pt x="67" y="55"/>
                      </a:cubicBezTo>
                      <a:cubicBezTo>
                        <a:pt x="67" y="56"/>
                        <a:pt x="67" y="56"/>
                        <a:pt x="66" y="56"/>
                      </a:cubicBezTo>
                      <a:cubicBezTo>
                        <a:pt x="65" y="56"/>
                        <a:pt x="63" y="56"/>
                        <a:pt x="62" y="55"/>
                      </a:cubicBezTo>
                      <a:cubicBezTo>
                        <a:pt x="58" y="54"/>
                        <a:pt x="55" y="53"/>
                        <a:pt x="51" y="50"/>
                      </a:cubicBezTo>
                      <a:cubicBezTo>
                        <a:pt x="49" y="51"/>
                        <a:pt x="47" y="51"/>
                        <a:pt x="44" y="51"/>
                      </a:cubicBezTo>
                      <a:cubicBezTo>
                        <a:pt x="37" y="51"/>
                        <a:pt x="30" y="49"/>
                        <a:pt x="25" y="46"/>
                      </a:cubicBezTo>
                      <a:cubicBezTo>
                        <a:pt x="26" y="46"/>
                        <a:pt x="28" y="46"/>
                        <a:pt x="29" y="46"/>
                      </a:cubicBezTo>
                      <a:cubicBezTo>
                        <a:pt x="37" y="46"/>
                        <a:pt x="46" y="43"/>
                        <a:pt x="52" y="39"/>
                      </a:cubicBezTo>
                      <a:cubicBezTo>
                        <a:pt x="58" y="34"/>
                        <a:pt x="62" y="27"/>
                        <a:pt x="62" y="20"/>
                      </a:cubicBezTo>
                      <a:cubicBezTo>
                        <a:pt x="62" y="18"/>
                        <a:pt x="62" y="16"/>
                        <a:pt x="61" y="14"/>
                      </a:cubicBezTo>
                      <a:cubicBezTo>
                        <a:pt x="68" y="18"/>
                        <a:pt x="72" y="24"/>
                        <a:pt x="72" y="30"/>
                      </a:cubicBezTo>
                      <a:cubicBezTo>
                        <a:pt x="72" y="37"/>
                        <a:pt x="68" y="43"/>
                        <a:pt x="62" y="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sp>
            <p:nvSpPr>
              <p:cNvPr id="96" name="Google Shape;13572;p320">
                <a:extLst>
                  <a:ext uri="{FF2B5EF4-FFF2-40B4-BE49-F238E27FC236}">
                    <a16:creationId xmlns:a16="http://schemas.microsoft.com/office/drawing/2014/main" id="{5575591F-058C-4E26-5EAD-6062C4ECB47D}"/>
                  </a:ext>
                </a:extLst>
              </p:cNvPr>
              <p:cNvSpPr txBox="1"/>
              <p:nvPr/>
            </p:nvSpPr>
            <p:spPr>
              <a:xfrm>
                <a:off x="567170" y="2850101"/>
                <a:ext cx="1478305" cy="479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r">
                  <a:buClr>
                    <a:srgbClr val="000000"/>
                  </a:buClr>
                  <a:buFont typeface="Arial"/>
                  <a:buNone/>
                </a:pPr>
                <a:r>
                  <a:rPr lang="en-US" sz="2400" b="1" kern="0" dirty="0">
                    <a:solidFill>
                      <a:srgbClr val="237DB9"/>
                    </a:solidFill>
                    <a:latin typeface="Roboto Condensed"/>
                    <a:ea typeface="Roboto Condensed"/>
                    <a:cs typeface="Roboto Condensed"/>
                    <a:sym typeface="Futura"/>
                  </a:rPr>
                  <a:t>Navigated tension between values &amp; viability</a:t>
                </a:r>
                <a:endParaRPr sz="2400" b="1" kern="0" dirty="0">
                  <a:solidFill>
                    <a:srgbClr val="237DB9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sp>
          <p:nvSpPr>
            <p:cNvPr id="98" name="Google Shape;13572;p320">
              <a:extLst>
                <a:ext uri="{FF2B5EF4-FFF2-40B4-BE49-F238E27FC236}">
                  <a16:creationId xmlns:a16="http://schemas.microsoft.com/office/drawing/2014/main" id="{2C37C28D-F959-B495-3854-4BCE0D41EFF3}"/>
                </a:ext>
              </a:extLst>
            </p:cNvPr>
            <p:cNvSpPr txBox="1"/>
            <p:nvPr/>
          </p:nvSpPr>
          <p:spPr>
            <a:xfrm>
              <a:off x="3170241" y="3293999"/>
              <a:ext cx="2912089" cy="1035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r">
                <a:buClr>
                  <a:srgbClr val="000000"/>
                </a:buClr>
                <a:buFont typeface="Arial"/>
                <a:buNone/>
              </a:pPr>
              <a:r>
                <a:rPr lang="en-US" sz="2400" b="1" kern="0" dirty="0">
                  <a:solidFill>
                    <a:srgbClr val="15AA96"/>
                  </a:solidFill>
                  <a:latin typeface="Roboto Condensed"/>
                  <a:ea typeface="Roboto Condensed"/>
                  <a:cs typeface="Roboto Condensed"/>
                  <a:sym typeface="Futura"/>
                </a:rPr>
                <a:t>Practiced adaptive leadership under pressure</a:t>
              </a:r>
            </a:p>
          </p:txBody>
        </p:sp>
        <p:sp>
          <p:nvSpPr>
            <p:cNvPr id="99" name="Google Shape;13572;p320">
              <a:extLst>
                <a:ext uri="{FF2B5EF4-FFF2-40B4-BE49-F238E27FC236}">
                  <a16:creationId xmlns:a16="http://schemas.microsoft.com/office/drawing/2014/main" id="{646A7D1F-3476-4904-3C71-C25E68081491}"/>
                </a:ext>
              </a:extLst>
            </p:cNvPr>
            <p:cNvSpPr txBox="1"/>
            <p:nvPr/>
          </p:nvSpPr>
          <p:spPr>
            <a:xfrm>
              <a:off x="7879242" y="2978226"/>
              <a:ext cx="3052205" cy="1035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sz="2400" b="1" kern="0" dirty="0">
                  <a:solidFill>
                    <a:srgbClr val="9BB955"/>
                  </a:solidFill>
                  <a:latin typeface="Roboto Condensed"/>
                  <a:ea typeface="Roboto Condensed"/>
                  <a:cs typeface="Roboto Condensed"/>
                  <a:sym typeface="Futura"/>
                </a:rPr>
                <a:t>Strengthened collaboration, clarity &amp; trust</a:t>
              </a:r>
            </a:p>
          </p:txBody>
        </p:sp>
        <p:sp>
          <p:nvSpPr>
            <p:cNvPr id="100" name="Google Shape;13572;p320">
              <a:extLst>
                <a:ext uri="{FF2B5EF4-FFF2-40B4-BE49-F238E27FC236}">
                  <a16:creationId xmlns:a16="http://schemas.microsoft.com/office/drawing/2014/main" id="{C4300002-2375-1373-BB68-BCD3EE5D86D6}"/>
                </a:ext>
              </a:extLst>
            </p:cNvPr>
            <p:cNvSpPr txBox="1"/>
            <p:nvPr/>
          </p:nvSpPr>
          <p:spPr>
            <a:xfrm>
              <a:off x="12719045" y="3773410"/>
              <a:ext cx="2452512" cy="1035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US" sz="2400" b="1" kern="0" dirty="0">
                  <a:solidFill>
                    <a:srgbClr val="F19B14"/>
                  </a:solidFill>
                  <a:latin typeface="Roboto Condensed"/>
                  <a:ea typeface="Roboto Condensed"/>
                  <a:cs typeface="Roboto Condensed"/>
                  <a:sym typeface="Futura"/>
                </a:rPr>
                <a:t>Balanced diverse stakeholder voices</a:t>
              </a:r>
            </a:p>
          </p:txBody>
        </p:sp>
        <p:sp>
          <p:nvSpPr>
            <p:cNvPr id="101" name="Google Shape;13572;p320">
              <a:extLst>
                <a:ext uri="{FF2B5EF4-FFF2-40B4-BE49-F238E27FC236}">
                  <a16:creationId xmlns:a16="http://schemas.microsoft.com/office/drawing/2014/main" id="{829851A2-3EDD-2141-6876-FA8FA992B429}"/>
                </a:ext>
              </a:extLst>
            </p:cNvPr>
            <p:cNvSpPr txBox="1"/>
            <p:nvPr/>
          </p:nvSpPr>
          <p:spPr>
            <a:xfrm>
              <a:off x="14372731" y="5816237"/>
              <a:ext cx="3052205" cy="608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r>
                <a:rPr lang="en-US" sz="2400" b="1" kern="0" dirty="0">
                  <a:solidFill>
                    <a:srgbClr val="633247"/>
                  </a:solidFill>
                  <a:latin typeface="Roboto Condensed"/>
                  <a:ea typeface="Roboto Condensed"/>
                  <a:cs typeface="Roboto Condensed"/>
                  <a:sym typeface="Futura"/>
                </a:rPr>
                <a:t>Led with purpose, not ego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71368" y="4500205"/>
            <a:ext cx="7387932" cy="29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Thank</a:t>
            </a:r>
          </a:p>
          <a:p>
            <a:pPr algn="r">
              <a:lnSpc>
                <a:spcPts val="10800"/>
              </a:lnSpc>
            </a:pPr>
            <a:r>
              <a:rPr lang="en-US" sz="90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664214" y="0"/>
            <a:ext cx="5658816" cy="2538160"/>
            <a:chOff x="0" y="0"/>
            <a:chExt cx="7545088" cy="33842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33665" cy="3572764"/>
            </a:xfrm>
            <a:custGeom>
              <a:avLst/>
              <a:gdLst/>
              <a:ahLst/>
              <a:cxnLst/>
              <a:rect l="l" t="t" r="r" b="b"/>
              <a:pathLst>
                <a:path w="7733665" h="3572764">
                  <a:moveTo>
                    <a:pt x="0" y="0"/>
                  </a:moveTo>
                  <a:lnTo>
                    <a:pt x="5311267" y="0"/>
                  </a:lnTo>
                  <a:lnTo>
                    <a:pt x="6880987" y="906272"/>
                  </a:lnTo>
                  <a:cubicBezTo>
                    <a:pt x="7516114" y="1272921"/>
                    <a:pt x="7733665" y="2085086"/>
                    <a:pt x="7367016" y="2720086"/>
                  </a:cubicBezTo>
                  <a:cubicBezTo>
                    <a:pt x="7000367" y="3355213"/>
                    <a:pt x="6188202" y="3572764"/>
                    <a:pt x="5553202" y="3206115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03518"/>
            <a:ext cx="8786678" cy="9483482"/>
            <a:chOff x="0" y="0"/>
            <a:chExt cx="11715570" cy="12644642"/>
          </a:xfrm>
        </p:grpSpPr>
        <p:sp>
          <p:nvSpPr>
            <p:cNvPr id="6" name="Freeform 6"/>
            <p:cNvSpPr/>
            <p:nvPr/>
          </p:nvSpPr>
          <p:spPr>
            <a:xfrm>
              <a:off x="0" y="-26797"/>
              <a:ext cx="12738481" cy="12671425"/>
            </a:xfrm>
            <a:custGeom>
              <a:avLst/>
              <a:gdLst/>
              <a:ahLst/>
              <a:cxnLst/>
              <a:rect l="l" t="t" r="r" b="b"/>
              <a:pathLst>
                <a:path w="12738481" h="12671425">
                  <a:moveTo>
                    <a:pt x="2338324" y="28575"/>
                  </a:moveTo>
                  <a:cubicBezTo>
                    <a:pt x="3612515" y="0"/>
                    <a:pt x="4910328" y="309372"/>
                    <a:pt x="6094730" y="993140"/>
                  </a:cubicBezTo>
                  <a:lnTo>
                    <a:pt x="8112506" y="2158111"/>
                  </a:lnTo>
                  <a:cubicBezTo>
                    <a:pt x="11558016" y="4147312"/>
                    <a:pt x="12738481" y="8553069"/>
                    <a:pt x="10749280" y="11998579"/>
                  </a:cubicBezTo>
                  <a:cubicBezTo>
                    <a:pt x="10624947" y="12213972"/>
                    <a:pt x="10491216" y="12420473"/>
                    <a:pt x="10348849" y="12617832"/>
                  </a:cubicBezTo>
                  <a:lnTo>
                    <a:pt x="10305923" y="12671425"/>
                  </a:lnTo>
                  <a:lnTo>
                    <a:pt x="0" y="12671425"/>
                  </a:lnTo>
                  <a:lnTo>
                    <a:pt x="0" y="473583"/>
                  </a:lnTo>
                  <a:lnTo>
                    <a:pt x="296799" y="370840"/>
                  </a:lnTo>
                  <a:cubicBezTo>
                    <a:pt x="955421" y="160274"/>
                    <a:pt x="1643380" y="44196"/>
                    <a:pt x="2338324" y="28575"/>
                  </a:cubicBezTo>
                  <a:close/>
                </a:path>
              </a:pathLst>
            </a:custGeom>
            <a:blipFill>
              <a:blip r:embed="rId2"/>
              <a:stretch>
                <a:fillRect l="-25591" r="-3630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 rot="1800000">
            <a:off x="5011489" y="1324627"/>
            <a:ext cx="2536481" cy="411363"/>
            <a:chOff x="0" y="0"/>
            <a:chExt cx="3381974" cy="5484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1883" cy="548513"/>
            </a:xfrm>
            <a:custGeom>
              <a:avLst/>
              <a:gdLst/>
              <a:ahLst/>
              <a:cxnLst/>
              <a:rect l="l" t="t" r="r" b="b"/>
              <a:pathLst>
                <a:path w="3381883" h="548513">
                  <a:moveTo>
                    <a:pt x="0" y="274193"/>
                  </a:moveTo>
                  <a:cubicBezTo>
                    <a:pt x="0" y="122809"/>
                    <a:pt x="122809" y="0"/>
                    <a:pt x="274193" y="0"/>
                  </a:cubicBezTo>
                  <a:lnTo>
                    <a:pt x="3107690" y="0"/>
                  </a:lnTo>
                  <a:cubicBezTo>
                    <a:pt x="3259201" y="0"/>
                    <a:pt x="3381883" y="122809"/>
                    <a:pt x="3381883" y="274193"/>
                  </a:cubicBezTo>
                  <a:cubicBezTo>
                    <a:pt x="3381883" y="425577"/>
                    <a:pt x="3259074" y="548386"/>
                    <a:pt x="3107690" y="548386"/>
                  </a:cubicBezTo>
                  <a:lnTo>
                    <a:pt x="274193" y="548386"/>
                  </a:lnTo>
                  <a:cubicBezTo>
                    <a:pt x="122809" y="548513"/>
                    <a:pt x="0" y="425704"/>
                    <a:pt x="0" y="274193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92881" y="8654158"/>
            <a:ext cx="3956217" cy="1632842"/>
            <a:chOff x="0" y="0"/>
            <a:chExt cx="5274956" cy="2177122"/>
          </a:xfrm>
        </p:grpSpPr>
        <p:sp>
          <p:nvSpPr>
            <p:cNvPr id="10" name="Freeform 10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735626" y="28482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71368" y="4500205"/>
            <a:ext cx="738793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Appendix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664214" y="0"/>
            <a:ext cx="5658816" cy="2538160"/>
            <a:chOff x="0" y="0"/>
            <a:chExt cx="7545088" cy="33842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33665" cy="3572764"/>
            </a:xfrm>
            <a:custGeom>
              <a:avLst/>
              <a:gdLst/>
              <a:ahLst/>
              <a:cxnLst/>
              <a:rect l="l" t="t" r="r" b="b"/>
              <a:pathLst>
                <a:path w="7733665" h="3572764">
                  <a:moveTo>
                    <a:pt x="0" y="0"/>
                  </a:moveTo>
                  <a:lnTo>
                    <a:pt x="5311267" y="0"/>
                  </a:lnTo>
                  <a:lnTo>
                    <a:pt x="6880987" y="906272"/>
                  </a:lnTo>
                  <a:cubicBezTo>
                    <a:pt x="7516114" y="1272921"/>
                    <a:pt x="7733665" y="2085086"/>
                    <a:pt x="7367016" y="2720086"/>
                  </a:cubicBezTo>
                  <a:cubicBezTo>
                    <a:pt x="7000367" y="3355213"/>
                    <a:pt x="6188202" y="3572764"/>
                    <a:pt x="5553202" y="3206115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03518"/>
            <a:ext cx="8786678" cy="9483482"/>
            <a:chOff x="0" y="0"/>
            <a:chExt cx="11715570" cy="12644642"/>
          </a:xfrm>
        </p:grpSpPr>
        <p:sp>
          <p:nvSpPr>
            <p:cNvPr id="6" name="Freeform 6"/>
            <p:cNvSpPr/>
            <p:nvPr/>
          </p:nvSpPr>
          <p:spPr>
            <a:xfrm>
              <a:off x="0" y="-26797"/>
              <a:ext cx="12738481" cy="12671425"/>
            </a:xfrm>
            <a:custGeom>
              <a:avLst/>
              <a:gdLst/>
              <a:ahLst/>
              <a:cxnLst/>
              <a:rect l="l" t="t" r="r" b="b"/>
              <a:pathLst>
                <a:path w="12738481" h="12671425">
                  <a:moveTo>
                    <a:pt x="2338324" y="28575"/>
                  </a:moveTo>
                  <a:cubicBezTo>
                    <a:pt x="3612515" y="0"/>
                    <a:pt x="4910328" y="309372"/>
                    <a:pt x="6094730" y="993140"/>
                  </a:cubicBezTo>
                  <a:lnTo>
                    <a:pt x="8112506" y="2158111"/>
                  </a:lnTo>
                  <a:cubicBezTo>
                    <a:pt x="11558016" y="4147312"/>
                    <a:pt x="12738481" y="8553069"/>
                    <a:pt x="10749280" y="11998579"/>
                  </a:cubicBezTo>
                  <a:cubicBezTo>
                    <a:pt x="10624947" y="12213972"/>
                    <a:pt x="10491216" y="12420473"/>
                    <a:pt x="10348849" y="12617832"/>
                  </a:cubicBezTo>
                  <a:lnTo>
                    <a:pt x="10305923" y="12671425"/>
                  </a:lnTo>
                  <a:lnTo>
                    <a:pt x="0" y="12671425"/>
                  </a:lnTo>
                  <a:lnTo>
                    <a:pt x="0" y="473583"/>
                  </a:lnTo>
                  <a:lnTo>
                    <a:pt x="296799" y="370840"/>
                  </a:lnTo>
                  <a:cubicBezTo>
                    <a:pt x="955421" y="160274"/>
                    <a:pt x="1643380" y="44196"/>
                    <a:pt x="2338324" y="28575"/>
                  </a:cubicBezTo>
                  <a:close/>
                </a:path>
              </a:pathLst>
            </a:custGeom>
            <a:blipFill>
              <a:blip r:embed="rId2"/>
              <a:stretch>
                <a:fillRect l="-25591" r="-3630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 rot="1800000">
            <a:off x="5011489" y="1324627"/>
            <a:ext cx="2536481" cy="411363"/>
            <a:chOff x="0" y="0"/>
            <a:chExt cx="3381974" cy="5484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1883" cy="548513"/>
            </a:xfrm>
            <a:custGeom>
              <a:avLst/>
              <a:gdLst/>
              <a:ahLst/>
              <a:cxnLst/>
              <a:rect l="l" t="t" r="r" b="b"/>
              <a:pathLst>
                <a:path w="3381883" h="548513">
                  <a:moveTo>
                    <a:pt x="0" y="274193"/>
                  </a:moveTo>
                  <a:cubicBezTo>
                    <a:pt x="0" y="122809"/>
                    <a:pt x="122809" y="0"/>
                    <a:pt x="274193" y="0"/>
                  </a:cubicBezTo>
                  <a:lnTo>
                    <a:pt x="3107690" y="0"/>
                  </a:lnTo>
                  <a:cubicBezTo>
                    <a:pt x="3259201" y="0"/>
                    <a:pt x="3381883" y="122809"/>
                    <a:pt x="3381883" y="274193"/>
                  </a:cubicBezTo>
                  <a:cubicBezTo>
                    <a:pt x="3381883" y="425577"/>
                    <a:pt x="3259074" y="548386"/>
                    <a:pt x="3107690" y="548386"/>
                  </a:cubicBezTo>
                  <a:lnTo>
                    <a:pt x="274193" y="548386"/>
                  </a:lnTo>
                  <a:cubicBezTo>
                    <a:pt x="122809" y="548513"/>
                    <a:pt x="0" y="425704"/>
                    <a:pt x="0" y="274193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92881" y="8654158"/>
            <a:ext cx="3956217" cy="1632842"/>
            <a:chOff x="0" y="0"/>
            <a:chExt cx="5274956" cy="2177122"/>
          </a:xfrm>
        </p:grpSpPr>
        <p:sp>
          <p:nvSpPr>
            <p:cNvPr id="10" name="Freeform 10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735626" y="28482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855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34000" y="2060646"/>
            <a:ext cx="8865630" cy="3337560"/>
            <a:chOff x="0" y="0"/>
            <a:chExt cx="17288736" cy="4450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288618" cy="4450080"/>
            </a:xfrm>
            <a:custGeom>
              <a:avLst/>
              <a:gdLst/>
              <a:ahLst/>
              <a:cxnLst/>
              <a:rect l="l" t="t" r="r" b="b"/>
              <a:pathLst>
                <a:path w="17288618" h="4450080">
                  <a:moveTo>
                    <a:pt x="0" y="0"/>
                  </a:moveTo>
                  <a:lnTo>
                    <a:pt x="17288618" y="0"/>
                  </a:lnTo>
                  <a:lnTo>
                    <a:pt x="17288618" y="4450080"/>
                  </a:lnTo>
                  <a:lnTo>
                    <a:pt x="0" y="445008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295345" y="2493825"/>
            <a:ext cx="2077311" cy="2471202"/>
            <a:chOff x="0" y="0"/>
            <a:chExt cx="2769748" cy="3294936"/>
          </a:xfrm>
        </p:grpSpPr>
        <p:sp>
          <p:nvSpPr>
            <p:cNvPr id="5" name="Freeform 5"/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67356" y="6011701"/>
            <a:ext cx="6673737" cy="3337560"/>
            <a:chOff x="0" y="0"/>
            <a:chExt cx="8898316" cy="4450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98255" cy="4450080"/>
            </a:xfrm>
            <a:custGeom>
              <a:avLst/>
              <a:gdLst/>
              <a:ahLst/>
              <a:cxnLst/>
              <a:rect l="l" t="t" r="r" b="b"/>
              <a:pathLst>
                <a:path w="8898255" h="4450080">
                  <a:moveTo>
                    <a:pt x="0" y="0"/>
                  </a:moveTo>
                  <a:lnTo>
                    <a:pt x="8898255" y="0"/>
                  </a:lnTo>
                  <a:lnTo>
                    <a:pt x="8898255" y="4450080"/>
                  </a:lnTo>
                  <a:lnTo>
                    <a:pt x="0" y="445008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444880"/>
            <a:ext cx="2077311" cy="2471202"/>
            <a:chOff x="0" y="0"/>
            <a:chExt cx="2769748" cy="3294936"/>
          </a:xfrm>
        </p:grpSpPr>
        <p:sp>
          <p:nvSpPr>
            <p:cNvPr id="9" name="Freeform 9"/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85563" y="6011701"/>
            <a:ext cx="6673737" cy="3337560"/>
            <a:chOff x="0" y="0"/>
            <a:chExt cx="8898316" cy="4450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898255" cy="4450080"/>
            </a:xfrm>
            <a:custGeom>
              <a:avLst/>
              <a:gdLst/>
              <a:ahLst/>
              <a:cxnLst/>
              <a:rect l="l" t="t" r="r" b="b"/>
              <a:pathLst>
                <a:path w="8898255" h="4450080">
                  <a:moveTo>
                    <a:pt x="0" y="0"/>
                  </a:moveTo>
                  <a:lnTo>
                    <a:pt x="8898255" y="0"/>
                  </a:lnTo>
                  <a:lnTo>
                    <a:pt x="8898255" y="4450080"/>
                  </a:lnTo>
                  <a:lnTo>
                    <a:pt x="0" y="445008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46907" y="6444880"/>
            <a:ext cx="2077311" cy="2471202"/>
            <a:chOff x="0" y="0"/>
            <a:chExt cx="2769748" cy="3294936"/>
          </a:xfrm>
        </p:grpSpPr>
        <p:sp>
          <p:nvSpPr>
            <p:cNvPr id="13" name="Freeform 13"/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060404" y="7155322"/>
            <a:ext cx="1050319" cy="1050319"/>
          </a:xfrm>
          <a:custGeom>
            <a:avLst/>
            <a:gdLst/>
            <a:ahLst/>
            <a:cxnLst/>
            <a:rect l="l" t="t" r="r" b="b"/>
            <a:pathLst>
              <a:path w="1050319" h="1050319">
                <a:moveTo>
                  <a:pt x="0" y="0"/>
                </a:moveTo>
                <a:lnTo>
                  <a:pt x="1050318" y="0"/>
                </a:lnTo>
                <a:lnTo>
                  <a:pt x="1050318" y="1050319"/>
                </a:lnTo>
                <a:lnTo>
                  <a:pt x="0" y="1050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542196" y="7155322"/>
            <a:ext cx="1050319" cy="1050319"/>
          </a:xfrm>
          <a:custGeom>
            <a:avLst/>
            <a:gdLst/>
            <a:ahLst/>
            <a:cxnLst/>
            <a:rect l="l" t="t" r="r" b="b"/>
            <a:pathLst>
              <a:path w="1050319" h="1050319">
                <a:moveTo>
                  <a:pt x="0" y="0"/>
                </a:moveTo>
                <a:lnTo>
                  <a:pt x="1050319" y="0"/>
                </a:lnTo>
                <a:lnTo>
                  <a:pt x="1050319" y="1050319"/>
                </a:lnTo>
                <a:lnTo>
                  <a:pt x="0" y="1050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4827938" y="3204267"/>
            <a:ext cx="1012125" cy="1050319"/>
          </a:xfrm>
          <a:custGeom>
            <a:avLst/>
            <a:gdLst/>
            <a:ahLst/>
            <a:cxnLst/>
            <a:rect l="l" t="t" r="r" b="b"/>
            <a:pathLst>
              <a:path w="1012125" h="1050319">
                <a:moveTo>
                  <a:pt x="0" y="0"/>
                </a:moveTo>
                <a:lnTo>
                  <a:pt x="1012125" y="0"/>
                </a:lnTo>
                <a:lnTo>
                  <a:pt x="1012125" y="1050319"/>
                </a:lnTo>
                <a:lnTo>
                  <a:pt x="0" y="10503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6627287" y="2098616"/>
            <a:ext cx="339059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Organization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60393" y="2898716"/>
            <a:ext cx="6408007" cy="2053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Build &amp; launch B2B MVP by Q2 2025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Close 2+ B2B contracts by Q3 2025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Integrate booking &amp; subscription features into B2C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Reduce B2C marketing spend; focus on trust &amp; utility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Achieve EBIT break-even by Q4 2025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60642" y="6166395"/>
            <a:ext cx="53804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Immediate Benefits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06011" y="6690360"/>
            <a:ext cx="5669372" cy="24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Revenue diversification: B2B SaaS + B2C bookings/subscription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Short-term investor satisfaction + long-term brand equity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Financial viability secured without mission compromise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78849" y="6340105"/>
            <a:ext cx="339059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Risks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78849" y="6864070"/>
            <a:ext cx="5128990" cy="1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B2B sales cycle could delay returns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B2C trust rebuild may take longer than expected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Runway pressure if execution is delayed</a:t>
            </a:r>
          </a:p>
        </p:txBody>
      </p:sp>
      <p:sp>
        <p:nvSpPr>
          <p:cNvPr id="23" name="Freeform 23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TextBox 24"/>
          <p:cNvSpPr txBox="1"/>
          <p:nvPr/>
        </p:nvSpPr>
        <p:spPr>
          <a:xfrm>
            <a:off x="1122441" y="628001"/>
            <a:ext cx="1604311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Financial Roadmap – Profit with Purpose</a:t>
            </a:r>
          </a:p>
        </p:txBody>
      </p:sp>
    </p:spTree>
    <p:extLst>
      <p:ext uri="{BB962C8B-B14F-4D97-AF65-F5344CB8AC3E}">
        <p14:creationId xmlns:p14="http://schemas.microsoft.com/office/powerpoint/2010/main" val="414061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71557" y="0"/>
            <a:ext cx="7182512" cy="3378476"/>
            <a:chOff x="0" y="0"/>
            <a:chExt cx="9576682" cy="4504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75444" cy="4703445"/>
            </a:xfrm>
            <a:custGeom>
              <a:avLst/>
              <a:gdLst/>
              <a:ahLst/>
              <a:cxnLst/>
              <a:rect l="l" t="t" r="r" b="b"/>
              <a:pathLst>
                <a:path w="9775444" h="4703445">
                  <a:moveTo>
                    <a:pt x="0" y="0"/>
                  </a:moveTo>
                  <a:lnTo>
                    <a:pt x="5598287" y="0"/>
                  </a:lnTo>
                  <a:lnTo>
                    <a:pt x="8876665" y="1892808"/>
                  </a:lnTo>
                  <a:cubicBezTo>
                    <a:pt x="9546082" y="2279269"/>
                    <a:pt x="9775444" y="3135249"/>
                    <a:pt x="9388983" y="3804666"/>
                  </a:cubicBezTo>
                  <a:cubicBezTo>
                    <a:pt x="9002523" y="4474083"/>
                    <a:pt x="8146542" y="4703445"/>
                    <a:pt x="7477125" y="4316984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105380" y="1163770"/>
            <a:ext cx="8182620" cy="9123230"/>
            <a:chOff x="0" y="0"/>
            <a:chExt cx="10910160" cy="12164306"/>
          </a:xfrm>
        </p:grpSpPr>
        <p:sp>
          <p:nvSpPr>
            <p:cNvPr id="5" name="Freeform 5"/>
            <p:cNvSpPr/>
            <p:nvPr/>
          </p:nvSpPr>
          <p:spPr>
            <a:xfrm>
              <a:off x="-654304" y="-40894"/>
              <a:ext cx="11564493" cy="12205208"/>
            </a:xfrm>
            <a:custGeom>
              <a:avLst/>
              <a:gdLst/>
              <a:ahLst/>
              <a:cxnLst/>
              <a:rect l="l" t="t" r="r" b="b"/>
              <a:pathLst>
                <a:path w="11564493" h="12205208">
                  <a:moveTo>
                    <a:pt x="5386451" y="42418"/>
                  </a:moveTo>
                  <a:cubicBezTo>
                    <a:pt x="6129147" y="61722"/>
                    <a:pt x="6877812" y="261366"/>
                    <a:pt x="7566533" y="659003"/>
                  </a:cubicBezTo>
                  <a:lnTo>
                    <a:pt x="11564493" y="2967228"/>
                  </a:lnTo>
                  <a:lnTo>
                    <a:pt x="11564493" y="12205208"/>
                  </a:lnTo>
                  <a:lnTo>
                    <a:pt x="9249410" y="12205208"/>
                  </a:lnTo>
                  <a:lnTo>
                    <a:pt x="9042019" y="12124309"/>
                  </a:lnTo>
                  <a:cubicBezTo>
                    <a:pt x="8900033" y="12060429"/>
                    <a:pt x="8759826" y="11988927"/>
                    <a:pt x="8622157" y="11909298"/>
                  </a:cubicBezTo>
                  <a:lnTo>
                    <a:pt x="2958846" y="8639683"/>
                  </a:lnTo>
                  <a:cubicBezTo>
                    <a:pt x="755142" y="7367270"/>
                    <a:pt x="0" y="4549267"/>
                    <a:pt x="1272413" y="2345436"/>
                  </a:cubicBezTo>
                  <a:cubicBezTo>
                    <a:pt x="2147189" y="830326"/>
                    <a:pt x="3752469" y="0"/>
                    <a:pt x="5386451" y="42418"/>
                  </a:cubicBezTo>
                  <a:close/>
                </a:path>
              </a:pathLst>
            </a:custGeom>
            <a:blipFill>
              <a:blip r:embed="rId2"/>
              <a:stretch>
                <a:fillRect l="-33673" r="-33673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 rot="1800000">
            <a:off x="12534517" y="8475859"/>
            <a:ext cx="2629551" cy="601176"/>
            <a:chOff x="0" y="0"/>
            <a:chExt cx="3506068" cy="8015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06089" cy="801624"/>
            </a:xfrm>
            <a:custGeom>
              <a:avLst/>
              <a:gdLst/>
              <a:ahLst/>
              <a:cxnLst/>
              <a:rect l="l" t="t" r="r" b="b"/>
              <a:pathLst>
                <a:path w="3506089" h="801624">
                  <a:moveTo>
                    <a:pt x="0" y="400812"/>
                  </a:moveTo>
                  <a:cubicBezTo>
                    <a:pt x="0" y="179451"/>
                    <a:pt x="179451" y="0"/>
                    <a:pt x="400812" y="0"/>
                  </a:cubicBezTo>
                  <a:lnTo>
                    <a:pt x="3105277" y="0"/>
                  </a:lnTo>
                  <a:cubicBezTo>
                    <a:pt x="3326638" y="0"/>
                    <a:pt x="3506089" y="179451"/>
                    <a:pt x="3506089" y="400812"/>
                  </a:cubicBezTo>
                  <a:cubicBezTo>
                    <a:pt x="3506089" y="622173"/>
                    <a:pt x="3326638" y="801624"/>
                    <a:pt x="3105277" y="801624"/>
                  </a:cubicBezTo>
                  <a:lnTo>
                    <a:pt x="400812" y="801624"/>
                  </a:lnTo>
                  <a:cubicBezTo>
                    <a:pt x="179451" y="801624"/>
                    <a:pt x="0" y="622173"/>
                    <a:pt x="0" y="40081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 rot="1800000">
            <a:off x="15257803" y="1541500"/>
            <a:ext cx="1750264" cy="1145520"/>
            <a:chOff x="0" y="0"/>
            <a:chExt cx="2333686" cy="15273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33625" cy="1527302"/>
            </a:xfrm>
            <a:custGeom>
              <a:avLst/>
              <a:gdLst/>
              <a:ahLst/>
              <a:cxnLst/>
              <a:rect l="l" t="t" r="r" b="b"/>
              <a:pathLst>
                <a:path w="2333625" h="1527302">
                  <a:moveTo>
                    <a:pt x="0" y="763651"/>
                  </a:moveTo>
                  <a:cubicBezTo>
                    <a:pt x="0" y="341884"/>
                    <a:pt x="341884" y="0"/>
                    <a:pt x="763651" y="0"/>
                  </a:cubicBezTo>
                  <a:lnTo>
                    <a:pt x="1569974" y="0"/>
                  </a:lnTo>
                  <a:cubicBezTo>
                    <a:pt x="1991741" y="0"/>
                    <a:pt x="2333625" y="341884"/>
                    <a:pt x="2333625" y="763651"/>
                  </a:cubicBezTo>
                  <a:cubicBezTo>
                    <a:pt x="2333625" y="1185418"/>
                    <a:pt x="1991741" y="1527302"/>
                    <a:pt x="1569974" y="1527302"/>
                  </a:cubicBezTo>
                  <a:lnTo>
                    <a:pt x="763651" y="1527302"/>
                  </a:lnTo>
                  <a:cubicBezTo>
                    <a:pt x="341884" y="1527302"/>
                    <a:pt x="0" y="1185418"/>
                    <a:pt x="0" y="7636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028700" y="1085420"/>
            <a:ext cx="1251536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Executive Summary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716127"/>
            <a:ext cx="8673370" cy="5981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381" lvl="1" indent="-259191" algn="l">
              <a:lnSpc>
                <a:spcPts val="4321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Strategic Goal:</a:t>
            </a:r>
            <a:r>
              <a:rPr lang="en-US" sz="2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Sustainability focused, break-even by Q4 2025 and profitable by 2026</a:t>
            </a:r>
          </a:p>
          <a:p>
            <a:pPr marL="259190" lvl="1" algn="l">
              <a:lnSpc>
                <a:spcPts val="4321"/>
              </a:lnSpc>
            </a:pPr>
            <a:endParaRPr lang="en-US" sz="1400" b="1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518381" lvl="1" indent="-259191" algn="l">
              <a:lnSpc>
                <a:spcPts val="4321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Recommendation:</a:t>
            </a:r>
            <a:r>
              <a:rPr lang="en-US" sz="2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B2B-led Hybrid Model</a:t>
            </a:r>
          </a:p>
          <a:p>
            <a:pPr marL="518381" lvl="1" indent="-259191" algn="l">
              <a:lnSpc>
                <a:spcPts val="4321"/>
              </a:lnSpc>
              <a:buFont typeface="Arial"/>
              <a:buChar char="•"/>
            </a:pPr>
            <a:endParaRPr lang="en-US" sz="2800" b="1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518381" lvl="1" indent="-259191" algn="l">
              <a:lnSpc>
                <a:spcPts val="4321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Why Hybrid Works:</a:t>
            </a:r>
          </a:p>
          <a:p>
            <a:pPr marL="1036762" lvl="2" indent="-345587" algn="l">
              <a:lnSpc>
                <a:spcPts val="4321"/>
              </a:lnSpc>
              <a:buFont typeface="Arial"/>
              <a:buChar char="⚬"/>
            </a:pPr>
            <a:r>
              <a:rPr lang="en-US" sz="2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Combines profit engine (B2B)</a:t>
            </a:r>
          </a:p>
          <a:p>
            <a:pPr marL="1036762" lvl="2" indent="-345587" algn="l">
              <a:lnSpc>
                <a:spcPts val="4321"/>
              </a:lnSpc>
              <a:buFont typeface="Arial"/>
              <a:buChar char="⚬"/>
            </a:pPr>
            <a:r>
              <a:rPr lang="en-US" sz="2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Protects mission &amp; trust (B2C)</a:t>
            </a:r>
          </a:p>
          <a:p>
            <a:pPr marL="1036762" lvl="2" indent="-345587" algn="l">
              <a:lnSpc>
                <a:spcPts val="4321"/>
              </a:lnSpc>
              <a:buFont typeface="Arial"/>
              <a:buChar char="⚬"/>
            </a:pPr>
            <a:r>
              <a:rPr lang="en-US" sz="2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Balances all stakeholder interests</a:t>
            </a:r>
            <a:endParaRPr lang="en-US" sz="2800" b="1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518381" lvl="1" indent="-259191" algn="l">
              <a:lnSpc>
                <a:spcPts val="4321"/>
              </a:lnSpc>
              <a:buFont typeface="Arial"/>
              <a:buChar char="•"/>
            </a:pPr>
            <a:endParaRPr lang="en-US" sz="2800" b="1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518381" lvl="1" indent="-259191" algn="l">
              <a:lnSpc>
                <a:spcPts val="4321"/>
              </a:lnSpc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Outcome:</a:t>
            </a:r>
            <a:r>
              <a:rPr lang="en-US" sz="28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Profit with Purpose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3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TextBox 24"/>
          <p:cNvSpPr txBox="1"/>
          <p:nvPr/>
        </p:nvSpPr>
        <p:spPr>
          <a:xfrm>
            <a:off x="1122441" y="628001"/>
            <a:ext cx="1604311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Financial Roadmap – Profit with Purpose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8E34FE-3F60-7AE6-2009-6FFE1C469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900351"/>
              </p:ext>
            </p:extLst>
          </p:nvPr>
        </p:nvGraphicFramePr>
        <p:xfrm>
          <a:off x="2438400" y="2324100"/>
          <a:ext cx="13182600" cy="634958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636520">
                  <a:extLst>
                    <a:ext uri="{9D8B030D-6E8A-4147-A177-3AD203B41FA5}">
                      <a16:colId xmlns:a16="http://schemas.microsoft.com/office/drawing/2014/main" val="4157877574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3425135765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2060797378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1435710850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513046961"/>
                    </a:ext>
                  </a:extLst>
                </a:gridCol>
              </a:tblGrid>
              <a:tr h="649182">
                <a:tc>
                  <a:txBody>
                    <a:bodyPr/>
                    <a:lstStyle/>
                    <a:p>
                      <a:pPr algn="ctr" fontAlgn="b"/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2023 (actual)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2024 (forecast)</a:t>
                      </a:r>
                      <a:endParaRPr lang="en-GB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2025 (forecast)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2026 (forecast)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242468486"/>
                  </a:ext>
                </a:extLst>
              </a:tr>
              <a:tr h="649182"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Advertising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730732513"/>
                  </a:ext>
                </a:extLst>
              </a:tr>
              <a:tr h="649182"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Commissions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192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600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473259200"/>
                  </a:ext>
                </a:extLst>
              </a:tr>
              <a:tr h="369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Revenues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212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440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5500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7500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924364433"/>
                  </a:ext>
                </a:extLst>
              </a:tr>
              <a:tr h="369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SG&amp;A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600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750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850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234249440"/>
                  </a:ext>
                </a:extLst>
              </a:tr>
              <a:tr h="1209261"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Technology Development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2400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3100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3500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4000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018161756"/>
                  </a:ext>
                </a:extLst>
              </a:tr>
              <a:tr h="9292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Non-manpower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30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GB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50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244494359"/>
                  </a:ext>
                </a:extLst>
              </a:tr>
              <a:tr h="369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Costs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3142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4045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4930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5980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652455363"/>
                  </a:ext>
                </a:extLst>
              </a:tr>
              <a:tr h="3691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EBIT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-2290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-3605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>
                          <a:solidFill>
                            <a:srgbClr val="000000"/>
                          </a:solidFill>
                          <a:effectLst/>
                        </a:rPr>
                        <a:t>570</a:t>
                      </a:r>
                      <a:endParaRPr lang="en-GB" sz="3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3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1520</a:t>
                      </a:r>
                      <a:endParaRPr lang="en-GB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961962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254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3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TextBox 24"/>
          <p:cNvSpPr txBox="1"/>
          <p:nvPr/>
        </p:nvSpPr>
        <p:spPr>
          <a:xfrm>
            <a:off x="1122441" y="628001"/>
            <a:ext cx="16043118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Strategic Option Matrix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0EF8B4E-0DA1-1E37-AB61-EAAD44B87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456892"/>
              </p:ext>
            </p:extLst>
          </p:nvPr>
        </p:nvGraphicFramePr>
        <p:xfrm>
          <a:off x="609600" y="2095500"/>
          <a:ext cx="17297400" cy="7140014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2388376">
                  <a:extLst>
                    <a:ext uri="{9D8B030D-6E8A-4147-A177-3AD203B41FA5}">
                      <a16:colId xmlns:a16="http://schemas.microsoft.com/office/drawing/2014/main" val="2153174705"/>
                    </a:ext>
                  </a:extLst>
                </a:gridCol>
                <a:gridCol w="3377424">
                  <a:extLst>
                    <a:ext uri="{9D8B030D-6E8A-4147-A177-3AD203B41FA5}">
                      <a16:colId xmlns:a16="http://schemas.microsoft.com/office/drawing/2014/main" val="2966639941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2286770682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903073099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3223614355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2831433350"/>
                    </a:ext>
                  </a:extLst>
                </a:gridCol>
              </a:tblGrid>
              <a:tr h="4462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u="none" strike="noStrike" dirty="0">
                          <a:effectLst/>
                        </a:rPr>
                        <a:t>Option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Stakeholder Alignment (Users, Investor, Staff, Founder)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u="none" strike="noStrike">
                          <a:effectLst/>
                        </a:rPr>
                        <a:t>Profit Potential (by 2025)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u="none" strike="noStrike">
                          <a:effectLst/>
                        </a:rPr>
                        <a:t>Mission Fit (Sustainable Travel focus)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u="none" strike="noStrike">
                          <a:effectLst/>
                        </a:rPr>
                        <a:t>Feasibility (resources &amp; skills)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Time to Impact (profit timeline)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extLst>
                  <a:ext uri="{0D108BD9-81ED-4DB2-BD59-A6C34878D82A}">
                    <a16:rowId xmlns:a16="http://schemas.microsoft.com/office/drawing/2014/main" val="1435097237"/>
                  </a:ext>
                </a:extLst>
              </a:tr>
              <a:tr h="44629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>
                          <a:effectLst/>
                        </a:rPr>
                        <a:t>1. B2C Revitalization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High for users &amp; founder: Preserves consumer focus and brand mission (founder vision).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Low-Medium: Gradual revenue growth; unlikely to break even by Q4 2025 without a viral uptick. Long-term potential if user base surges, but short-term returns limited.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Strong: Directly aligned with original mission of sustainable consumer travel. MyTravel remains a public champion for green travel.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Low-Moderate: Requires improving tech/content – within current team’s capability – but scaling user acquisition is tough (depends on market catching on).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Slow: Little impact in next ~12 months; profitability likely beyond 2025 (current forecasts show losses through 2025file-wkeihzuoaqrywsfsx56krk).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extLst>
                  <a:ext uri="{0D108BD9-81ED-4DB2-BD59-A6C34878D82A}">
                    <a16:rowId xmlns:a16="http://schemas.microsoft.com/office/drawing/2014/main" val="1689480523"/>
                  </a:ext>
                </a:extLst>
              </a:tr>
              <a:tr h="44629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Low for investor: Doesn’t address their pivot goal or immediate returns.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073983"/>
                  </a:ext>
                </a:extLst>
              </a:tr>
              <a:tr h="44629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High Staff: Content team happy, but concerns about growth.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16412"/>
                  </a:ext>
                </a:extLst>
              </a:tr>
              <a:tr h="44629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fi-FI" sz="1400" u="none" strike="noStrike">
                          <a:effectLst/>
                        </a:rPr>
                        <a:t>2. B2B Pivot (Enterprise SaaS)</a:t>
                      </a:r>
                      <a:endParaRPr lang="fi-FI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High for investor: Meets demand for pivot and ROI, investor already advocating. 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High: Each corporate client could bring significant revenue; realistic chance to hit profit by Q4 2025 with a few contracts. Scales via recurring SaaS fees.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Medium: Still promotes sustainable travel, but indirectly (through corporate policies). Might sacrifice direct consumer impact. Requires careful framing to stay true to “sustainable travel” ethos.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High: New product development needed, but we have a head start (existing app + pilot results). Sales capability is a gap. Organizational change required – doable but intense.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Medium: A minimally viable B2B product could launch by mid-2025; initial sales could yield profit by late 2025. (Execution must be swift and focused.)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extLst>
                  <a:ext uri="{0D108BD9-81ED-4DB2-BD59-A6C34878D82A}">
                    <a16:rowId xmlns:a16="http://schemas.microsoft.com/office/drawing/2014/main" val="63392122"/>
                  </a:ext>
                </a:extLst>
              </a:tr>
              <a:tr h="66944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Mid for founder: Mission reinterpreted for corporate context (may need convincing it still serves sustainability).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203817"/>
                  </a:ext>
                </a:extLst>
              </a:tr>
              <a:tr h="66944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Mid Staff: Tech team energized by new challenge; some content roles may feel alienated or be reassigned.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145012"/>
                  </a:ext>
                </a:extLst>
              </a:tr>
              <a:tr h="44629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Low Users: Low alignment – consumer users essentially deprioritized.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72528"/>
                  </a:ext>
                </a:extLst>
              </a:tr>
              <a:tr h="22314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effectLst/>
                        </a:rPr>
                        <a:t>3. Hybrid (B2B + B2C)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Balanced: Tries to satisfy all parties moderately.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Medium-High: B2B side contributes to revenue (not as much as full pivot if fewer resources, but still substantial), supplemented by continued B2C commissions. Should reach break-even by Q4 2025 if execution is decent (not as explosive as full pivot, but diversified income).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High: Maintains the consumer sustainable travel mission and extends it to companies. The mission remains front-and-center in at least one part of the business.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Mid: Running dual tracks is complex for a startup. Feasibility hinges on strong project management and perhaps segmenting the team. Both initiatives must be scaled down in scope to be manageable together.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Medium: Some quick wins possible (e.g., small B2B pilots, incremental B2C revenue improvements) by 2025, but full benefits (e.g., strong brand + steady SaaS income) likely post-2025.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extLst>
                  <a:ext uri="{0D108BD9-81ED-4DB2-BD59-A6C34878D82A}">
                    <a16:rowId xmlns:a16="http://schemas.microsoft.com/office/drawing/2014/main" val="260109557"/>
                  </a:ext>
                </a:extLst>
              </a:tr>
              <a:tr h="111574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High Investor: Accepts B2B pursuit, though might worry we’re not 100% focused. Communication is Key. Highlighting that current B2B opportunities gains are </a:t>
                      </a:r>
                      <a:r>
                        <a:rPr lang="en-US" sz="1400" u="none" strike="noStrike" dirty="0" err="1">
                          <a:effectLst/>
                        </a:rPr>
                        <a:t>benifitial</a:t>
                      </a:r>
                      <a:r>
                        <a:rPr lang="en-US" sz="1400" u="none" strike="noStrike" dirty="0">
                          <a:effectLst/>
                        </a:rPr>
                        <a:t> in Short Term where as R&amp;D and Development in B2C are long term gains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320857"/>
                  </a:ext>
                </a:extLst>
              </a:tr>
              <a:tr h="44629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Mid Users &amp; Founder: Reassured that B2C mission lives on, though with less emphasis. 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18974"/>
                  </a:ext>
                </a:extLst>
              </a:tr>
              <a:tr h="8275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Mid Staff: Most can find a role (tech on B2B, editorial refocused on core content/community). Needs careful change management to avoid confusion.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591" marR="3591" marT="359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54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01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990600" y="933450"/>
            <a:ext cx="15880605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The Challenge We Must Solve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7" name="Picture 16" descr="A diagram of a business performance&#10;&#10;AI-generated content may be incorrect.">
            <a:extLst>
              <a:ext uri="{FF2B5EF4-FFF2-40B4-BE49-F238E27FC236}">
                <a16:creationId xmlns:a16="http://schemas.microsoft.com/office/drawing/2014/main" id="{6CDC223C-10BC-2651-8AA6-21331BD36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19100"/>
            <a:ext cx="1366924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990600" y="933450"/>
            <a:ext cx="15880605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Future Opportunities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D3D35-619F-3149-888D-927330B2A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42235"/>
            <a:ext cx="12496800" cy="765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32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800000">
            <a:off x="16608355" y="-109906"/>
            <a:ext cx="2482427" cy="1017849"/>
            <a:chOff x="0" y="0"/>
            <a:chExt cx="3445872" cy="14128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5891" cy="1413002"/>
            </a:xfrm>
            <a:custGeom>
              <a:avLst/>
              <a:gdLst/>
              <a:ahLst/>
              <a:cxnLst/>
              <a:rect l="l" t="t" r="r" b="b"/>
              <a:pathLst>
                <a:path w="3445891" h="1413002">
                  <a:moveTo>
                    <a:pt x="0" y="706501"/>
                  </a:moveTo>
                  <a:cubicBezTo>
                    <a:pt x="0" y="316230"/>
                    <a:pt x="316230" y="0"/>
                    <a:pt x="706501" y="0"/>
                  </a:cubicBezTo>
                  <a:lnTo>
                    <a:pt x="2739390" y="0"/>
                  </a:lnTo>
                  <a:cubicBezTo>
                    <a:pt x="3129534" y="0"/>
                    <a:pt x="3445891" y="316230"/>
                    <a:pt x="3445891" y="706501"/>
                  </a:cubicBezTo>
                  <a:cubicBezTo>
                    <a:pt x="3445891" y="1096772"/>
                    <a:pt x="3129661" y="1413002"/>
                    <a:pt x="2739390" y="1413002"/>
                  </a:cubicBezTo>
                  <a:lnTo>
                    <a:pt x="706501" y="1413002"/>
                  </a:lnTo>
                  <a:cubicBezTo>
                    <a:pt x="316230" y="1412875"/>
                    <a:pt x="0" y="1096645"/>
                    <a:pt x="0" y="706501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49445" y="303768"/>
            <a:ext cx="15019155" cy="1409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Stakeholder Landscape – “Balancing Perspectives”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Picture 6" descr="A colorful columns with text on them&#10;&#10;AI-generated content may be incorrect.">
            <a:extLst>
              <a:ext uri="{FF2B5EF4-FFF2-40B4-BE49-F238E27FC236}">
                <a16:creationId xmlns:a16="http://schemas.microsoft.com/office/drawing/2014/main" id="{F793ECDF-0A3C-F728-CE50-37B94E410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62100"/>
            <a:ext cx="18288000" cy="97596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3E536B7-6115-3250-EB85-DBF980BA8EA8}"/>
              </a:ext>
            </a:extLst>
          </p:cNvPr>
          <p:cNvGrpSpPr/>
          <p:nvPr/>
        </p:nvGrpSpPr>
        <p:grpSpPr>
          <a:xfrm>
            <a:off x="1654408" y="1805156"/>
            <a:ext cx="7047738" cy="7453144"/>
            <a:chOff x="1654408" y="1805156"/>
            <a:chExt cx="7047738" cy="7453144"/>
          </a:xfrm>
        </p:grpSpPr>
        <p:grpSp>
          <p:nvGrpSpPr>
            <p:cNvPr id="2" name="Group 2"/>
            <p:cNvGrpSpPr/>
            <p:nvPr/>
          </p:nvGrpSpPr>
          <p:grpSpPr>
            <a:xfrm>
              <a:off x="1654408" y="1805156"/>
              <a:ext cx="7047738" cy="5955221"/>
              <a:chOff x="0" y="0"/>
              <a:chExt cx="9396984" cy="7940294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9396984" cy="7940294"/>
              </a:xfrm>
              <a:custGeom>
                <a:avLst/>
                <a:gdLst/>
                <a:ahLst/>
                <a:cxnLst/>
                <a:rect l="l" t="t" r="r" b="b"/>
                <a:pathLst>
                  <a:path w="9396984" h="7940294">
                    <a:moveTo>
                      <a:pt x="0" y="0"/>
                    </a:moveTo>
                    <a:lnTo>
                      <a:pt x="9396984" y="0"/>
                    </a:lnTo>
                    <a:lnTo>
                      <a:pt x="9396984" y="7940294"/>
                    </a:lnTo>
                    <a:lnTo>
                      <a:pt x="0" y="7940294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4" name="Group 4"/>
            <p:cNvGrpSpPr/>
            <p:nvPr/>
          </p:nvGrpSpPr>
          <p:grpSpPr>
            <a:xfrm>
              <a:off x="3768272" y="6229119"/>
              <a:ext cx="2819988" cy="3029181"/>
              <a:chOff x="0" y="0"/>
              <a:chExt cx="3759984" cy="403890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239903" y="-14986"/>
                <a:ext cx="4239641" cy="4293616"/>
              </a:xfrm>
              <a:custGeom>
                <a:avLst/>
                <a:gdLst/>
                <a:ahLst/>
                <a:cxnLst/>
                <a:rect l="l" t="t" r="r" b="b"/>
                <a:pathLst>
                  <a:path w="4239641" h="4293616">
                    <a:moveTo>
                      <a:pt x="2355723" y="15494"/>
                    </a:moveTo>
                    <a:cubicBezTo>
                      <a:pt x="2628011" y="22606"/>
                      <a:pt x="2902458" y="95758"/>
                      <a:pt x="3154934" y="241554"/>
                    </a:cubicBezTo>
                    <a:cubicBezTo>
                      <a:pt x="3962908" y="708025"/>
                      <a:pt x="4239641" y="1741170"/>
                      <a:pt x="3773170" y="2549017"/>
                    </a:cubicBezTo>
                    <a:cubicBezTo>
                      <a:pt x="3646170" y="2768981"/>
                      <a:pt x="3519170" y="2988945"/>
                      <a:pt x="3392170" y="3208909"/>
                    </a:cubicBezTo>
                    <a:cubicBezTo>
                      <a:pt x="2925699" y="4016883"/>
                      <a:pt x="1892554" y="4293616"/>
                      <a:pt x="1084707" y="3827145"/>
                    </a:cubicBezTo>
                    <a:cubicBezTo>
                      <a:pt x="276860" y="3360801"/>
                      <a:pt x="0" y="2327783"/>
                      <a:pt x="466471" y="1519809"/>
                    </a:cubicBezTo>
                    <a:lnTo>
                      <a:pt x="847471" y="859917"/>
                    </a:lnTo>
                    <a:cubicBezTo>
                      <a:pt x="1168146" y="304419"/>
                      <a:pt x="1756664" y="0"/>
                      <a:pt x="2355723" y="15494"/>
                    </a:cubicBezTo>
                    <a:close/>
                  </a:path>
                </a:pathLst>
              </a:custGeom>
              <a:solidFill>
                <a:srgbClr val="EF233C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4445070" y="7014512"/>
              <a:ext cx="1466393" cy="1458394"/>
            </a:xfrm>
            <a:custGeom>
              <a:avLst/>
              <a:gdLst/>
              <a:ahLst/>
              <a:cxnLst/>
              <a:rect l="l" t="t" r="r" b="b"/>
              <a:pathLst>
                <a:path w="1466393" h="1458394">
                  <a:moveTo>
                    <a:pt x="0" y="0"/>
                  </a:moveTo>
                  <a:lnTo>
                    <a:pt x="1466393" y="0"/>
                  </a:lnTo>
                  <a:lnTo>
                    <a:pt x="1466393" y="1458395"/>
                  </a:lnTo>
                  <a:lnTo>
                    <a:pt x="0" y="1458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081587" y="2173375"/>
              <a:ext cx="6193358" cy="3808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3" lvl="1" indent="-259082" algn="l">
                <a:lnSpc>
                  <a:spcPts val="432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Investor → B2B = ROI + scalable model</a:t>
              </a:r>
            </a:p>
            <a:p>
              <a:pPr marL="518163" lvl="1" indent="-259082" algn="l">
                <a:lnSpc>
                  <a:spcPts val="432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Board → Clear path to profitability</a:t>
              </a:r>
            </a:p>
            <a:p>
              <a:pPr marL="518163" lvl="1" indent="-259082" algn="l">
                <a:lnSpc>
                  <a:spcPts val="432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Founder → Mission preserved through B2C</a:t>
              </a:r>
            </a:p>
            <a:p>
              <a:pPr marL="518163" lvl="1" indent="-259082" algn="l">
                <a:lnSpc>
                  <a:spcPts val="432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Users → Trust rebuilt, product improved</a:t>
              </a:r>
            </a:p>
            <a:p>
              <a:pPr marL="518163" lvl="1" indent="-259082" algn="l">
                <a:lnSpc>
                  <a:spcPts val="432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Futura"/>
                  <a:ea typeface="Futura"/>
                  <a:cs typeface="Futura"/>
                  <a:sym typeface="Futura"/>
                </a:rPr>
                <a:t>Staff → Role clarity, upskilling opportunities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122441" y="628001"/>
            <a:ext cx="1604311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Stakeholder Alignment – “Unifying Interests”</a:t>
            </a:r>
          </a:p>
        </p:txBody>
      </p:sp>
      <p:sp>
        <p:nvSpPr>
          <p:cNvPr id="45" name="Google Shape;1930;p85">
            <a:extLst>
              <a:ext uri="{FF2B5EF4-FFF2-40B4-BE49-F238E27FC236}">
                <a16:creationId xmlns:a16="http://schemas.microsoft.com/office/drawing/2014/main" id="{152B197D-05C5-3851-4294-73CE519A7AAA}"/>
              </a:ext>
            </a:extLst>
          </p:cNvPr>
          <p:cNvSpPr/>
          <p:nvPr/>
        </p:nvSpPr>
        <p:spPr>
          <a:xfrm>
            <a:off x="9793029" y="3363814"/>
            <a:ext cx="1209747" cy="1209747"/>
          </a:xfrm>
          <a:prstGeom prst="roundRect">
            <a:avLst>
              <a:gd name="adj" fmla="val 16667"/>
            </a:avLst>
          </a:prstGeom>
          <a:solidFill>
            <a:srgbClr val="237D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113E5C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931;p85">
            <a:extLst>
              <a:ext uri="{FF2B5EF4-FFF2-40B4-BE49-F238E27FC236}">
                <a16:creationId xmlns:a16="http://schemas.microsoft.com/office/drawing/2014/main" id="{FAAE81E6-DBA9-6983-67B5-DD19868858D7}"/>
              </a:ext>
            </a:extLst>
          </p:cNvPr>
          <p:cNvSpPr/>
          <p:nvPr/>
        </p:nvSpPr>
        <p:spPr>
          <a:xfrm>
            <a:off x="10376728" y="3248600"/>
            <a:ext cx="3341206" cy="1440174"/>
          </a:xfrm>
          <a:prstGeom prst="roundRect">
            <a:avLst>
              <a:gd name="adj" fmla="val 5551"/>
            </a:avLst>
          </a:prstGeom>
          <a:noFill/>
          <a:ln w="25400" cap="flat" cmpd="sng">
            <a:solidFill>
              <a:srgbClr val="237D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" name="Google Shape;1933;p85">
            <a:extLst>
              <a:ext uri="{FF2B5EF4-FFF2-40B4-BE49-F238E27FC236}">
                <a16:creationId xmlns:a16="http://schemas.microsoft.com/office/drawing/2014/main" id="{6944372D-22F7-17D5-7F96-3018887DD882}"/>
              </a:ext>
            </a:extLst>
          </p:cNvPr>
          <p:cNvSpPr txBox="1"/>
          <p:nvPr/>
        </p:nvSpPr>
        <p:spPr>
          <a:xfrm>
            <a:off x="11047995" y="3353244"/>
            <a:ext cx="2580693" cy="106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237DB9"/>
                </a:solidFill>
                <a:latin typeface="Roboto Medium"/>
                <a:ea typeface="Roboto Medium"/>
                <a:cs typeface="Roboto Medium"/>
                <a:sym typeface="Roboto Medium"/>
              </a:rPr>
              <a:t>Keep Satisfied</a:t>
            </a:r>
          </a:p>
          <a:p>
            <a:pPr marL="171450" indent="-171450">
              <a:spcBef>
                <a:spcPts val="200"/>
              </a:spcBef>
              <a:buClr>
                <a:srgbClr val="000000"/>
              </a:buClr>
              <a:buFontTx/>
              <a:buChar char="-"/>
            </a:pPr>
            <a:r>
              <a:rPr lang="en-US" sz="1600" kern="0" dirty="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Corporate Investors</a:t>
            </a:r>
          </a:p>
          <a:p>
            <a:pPr marL="171450" indent="-171450">
              <a:spcBef>
                <a:spcPts val="200"/>
              </a:spcBef>
              <a:buClr>
                <a:srgbClr val="000000"/>
              </a:buClr>
              <a:buFontTx/>
              <a:buChar char="-"/>
            </a:pPr>
            <a:r>
              <a:rPr lang="en-US" sz="1600" kern="0" dirty="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Corporate Partners</a:t>
            </a:r>
            <a:endParaRPr sz="1600" kern="0" dirty="0">
              <a:solidFill>
                <a:srgbClr val="7F7F7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" name="Google Shape;1934;p85">
            <a:extLst>
              <a:ext uri="{FF2B5EF4-FFF2-40B4-BE49-F238E27FC236}">
                <a16:creationId xmlns:a16="http://schemas.microsoft.com/office/drawing/2014/main" id="{31336ECC-F9DC-50EE-A36C-FE0BDDB3BE6E}"/>
              </a:ext>
            </a:extLst>
          </p:cNvPr>
          <p:cNvSpPr/>
          <p:nvPr/>
        </p:nvSpPr>
        <p:spPr>
          <a:xfrm>
            <a:off x="13861791" y="3248600"/>
            <a:ext cx="3341206" cy="1440174"/>
          </a:xfrm>
          <a:prstGeom prst="roundRect">
            <a:avLst>
              <a:gd name="adj" fmla="val 5551"/>
            </a:avLst>
          </a:prstGeom>
          <a:noFill/>
          <a:ln w="25400" cap="flat" cmpd="sng">
            <a:solidFill>
              <a:srgbClr val="15AA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" name="Google Shape;1935;p85">
            <a:extLst>
              <a:ext uri="{FF2B5EF4-FFF2-40B4-BE49-F238E27FC236}">
                <a16:creationId xmlns:a16="http://schemas.microsoft.com/office/drawing/2014/main" id="{ADA24BF1-0918-C23B-B539-DD0ED2453E5D}"/>
              </a:ext>
            </a:extLst>
          </p:cNvPr>
          <p:cNvSpPr txBox="1"/>
          <p:nvPr/>
        </p:nvSpPr>
        <p:spPr>
          <a:xfrm>
            <a:off x="13985650" y="3353244"/>
            <a:ext cx="2871705" cy="1335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b="1" kern="0" dirty="0">
                <a:solidFill>
                  <a:srgbClr val="15AA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Manage Closely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71450" indent="-171450">
              <a:spcBef>
                <a:spcPts val="200"/>
              </a:spcBef>
              <a:buClr>
                <a:srgbClr val="000000"/>
              </a:buClr>
              <a:buFontTx/>
              <a:buChar char="-"/>
            </a:pPr>
            <a:r>
              <a:rPr lang="en-US" sz="1600" kern="0" dirty="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Board of Directors</a:t>
            </a:r>
          </a:p>
          <a:p>
            <a:pPr marL="171450" indent="-171450">
              <a:spcBef>
                <a:spcPts val="200"/>
              </a:spcBef>
              <a:buClr>
                <a:srgbClr val="000000"/>
              </a:buClr>
              <a:buFontTx/>
              <a:buChar char="-"/>
            </a:pPr>
            <a:r>
              <a:rPr lang="en-US" sz="1600" kern="0" dirty="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My Travel Users/ Customers</a:t>
            </a:r>
          </a:p>
          <a:p>
            <a:pPr marL="171450" indent="-171450">
              <a:spcBef>
                <a:spcPts val="200"/>
              </a:spcBef>
              <a:buClr>
                <a:srgbClr val="000000"/>
              </a:buClr>
              <a:buFontTx/>
              <a:buChar char="-"/>
            </a:pPr>
            <a:r>
              <a:rPr lang="en-US" sz="1600" kern="0" dirty="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CEO</a:t>
            </a:r>
          </a:p>
        </p:txBody>
      </p:sp>
      <p:sp>
        <p:nvSpPr>
          <p:cNvPr id="51" name="Google Shape;1936;p85">
            <a:extLst>
              <a:ext uri="{FF2B5EF4-FFF2-40B4-BE49-F238E27FC236}">
                <a16:creationId xmlns:a16="http://schemas.microsoft.com/office/drawing/2014/main" id="{01FF7F12-B442-EEA2-D947-963BAE498E96}"/>
              </a:ext>
            </a:extLst>
          </p:cNvPr>
          <p:cNvSpPr/>
          <p:nvPr/>
        </p:nvSpPr>
        <p:spPr>
          <a:xfrm>
            <a:off x="16621053" y="3363813"/>
            <a:ext cx="1209747" cy="1209747"/>
          </a:xfrm>
          <a:prstGeom prst="roundRect">
            <a:avLst>
              <a:gd name="adj" fmla="val 16667"/>
            </a:avLst>
          </a:prstGeom>
          <a:solidFill>
            <a:srgbClr val="15AA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6000" b="0" i="0" u="none" strike="noStrike" kern="0" cap="none" spc="0" normalizeH="0" baseline="0" noProof="0" dirty="0">
              <a:ln>
                <a:noFill/>
              </a:ln>
              <a:solidFill>
                <a:srgbClr val="0A554A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1938;p85">
            <a:extLst>
              <a:ext uri="{FF2B5EF4-FFF2-40B4-BE49-F238E27FC236}">
                <a16:creationId xmlns:a16="http://schemas.microsoft.com/office/drawing/2014/main" id="{A5813268-C881-06C8-20C4-4FEACB0D45E3}"/>
              </a:ext>
            </a:extLst>
          </p:cNvPr>
          <p:cNvSpPr/>
          <p:nvPr/>
        </p:nvSpPr>
        <p:spPr>
          <a:xfrm>
            <a:off x="10373823" y="5455926"/>
            <a:ext cx="3341206" cy="1440174"/>
          </a:xfrm>
          <a:prstGeom prst="roundRect">
            <a:avLst>
              <a:gd name="adj" fmla="val 5551"/>
            </a:avLst>
          </a:prstGeom>
          <a:noFill/>
          <a:ln w="25400" cap="flat" cmpd="sng">
            <a:solidFill>
              <a:srgbClr val="9BB9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" name="Google Shape;1939;p85">
            <a:extLst>
              <a:ext uri="{FF2B5EF4-FFF2-40B4-BE49-F238E27FC236}">
                <a16:creationId xmlns:a16="http://schemas.microsoft.com/office/drawing/2014/main" id="{D7D1BB2B-B6F0-5FCC-3163-8A1640167C29}"/>
              </a:ext>
            </a:extLst>
          </p:cNvPr>
          <p:cNvSpPr txBox="1"/>
          <p:nvPr/>
        </p:nvSpPr>
        <p:spPr>
          <a:xfrm>
            <a:off x="11047996" y="5599275"/>
            <a:ext cx="258069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GB" sz="2400" b="1" kern="0" dirty="0">
                <a:solidFill>
                  <a:srgbClr val="9BB95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Monitor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>
              <a:spcBef>
                <a:spcPts val="200"/>
              </a:spcBef>
              <a:buClr>
                <a:srgbClr val="000000"/>
              </a:buClr>
              <a:buFontTx/>
              <a:buChar char="-"/>
            </a:pPr>
            <a:r>
              <a:rPr lang="en-US" sz="1600" kern="0" dirty="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Kickstarter Investors</a:t>
            </a:r>
          </a:p>
          <a:p>
            <a:pPr marL="285750" indent="-285750">
              <a:spcBef>
                <a:spcPts val="200"/>
              </a:spcBef>
              <a:buClr>
                <a:srgbClr val="000000"/>
              </a:buClr>
              <a:buFontTx/>
              <a:buChar char="-"/>
            </a:pPr>
            <a:r>
              <a:rPr lang="en-US" sz="1600" kern="0" dirty="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Competitors</a:t>
            </a:r>
            <a:endParaRPr sz="1600" kern="0" dirty="0">
              <a:solidFill>
                <a:srgbClr val="7F7F7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" name="Google Shape;1940;p85">
            <a:extLst>
              <a:ext uri="{FF2B5EF4-FFF2-40B4-BE49-F238E27FC236}">
                <a16:creationId xmlns:a16="http://schemas.microsoft.com/office/drawing/2014/main" id="{CB3F79F8-445E-DCAB-C7F5-0BAB78113F8E}"/>
              </a:ext>
            </a:extLst>
          </p:cNvPr>
          <p:cNvSpPr/>
          <p:nvPr/>
        </p:nvSpPr>
        <p:spPr>
          <a:xfrm>
            <a:off x="13858886" y="5455926"/>
            <a:ext cx="3341206" cy="1440174"/>
          </a:xfrm>
          <a:prstGeom prst="roundRect">
            <a:avLst>
              <a:gd name="adj" fmla="val 5551"/>
            </a:avLst>
          </a:prstGeom>
          <a:noFill/>
          <a:ln w="25400" cap="flat" cmpd="sng">
            <a:solidFill>
              <a:srgbClr val="F19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6" name="Google Shape;1941;p85">
            <a:extLst>
              <a:ext uri="{FF2B5EF4-FFF2-40B4-BE49-F238E27FC236}">
                <a16:creationId xmlns:a16="http://schemas.microsoft.com/office/drawing/2014/main" id="{1BCFFEC8-4EFC-F438-E3B0-F4CF1D23B081}"/>
              </a:ext>
            </a:extLst>
          </p:cNvPr>
          <p:cNvSpPr txBox="1"/>
          <p:nvPr/>
        </p:nvSpPr>
        <p:spPr>
          <a:xfrm>
            <a:off x="13985650" y="5523075"/>
            <a:ext cx="258069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GB" sz="2400" b="1" kern="0" dirty="0">
                <a:solidFill>
                  <a:srgbClr val="F19B1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Keep Informed</a:t>
            </a:r>
            <a:endParaRPr sz="2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>
              <a:spcBef>
                <a:spcPts val="200"/>
              </a:spcBef>
              <a:buClr>
                <a:srgbClr val="000000"/>
              </a:buClr>
              <a:buFontTx/>
              <a:buChar char="-"/>
            </a:pPr>
            <a:r>
              <a:rPr lang="en-US" sz="1600" kern="0" dirty="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Leadership Team </a:t>
            </a:r>
          </a:p>
          <a:p>
            <a:pPr marL="285750" indent="-285750">
              <a:spcBef>
                <a:spcPts val="200"/>
              </a:spcBef>
              <a:buClr>
                <a:srgbClr val="000000"/>
              </a:buClr>
              <a:buFontTx/>
              <a:buChar char="-"/>
            </a:pPr>
            <a:r>
              <a:rPr lang="en-US" sz="1600" kern="0" dirty="0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Staff</a:t>
            </a:r>
            <a:endParaRPr lang="en-US" sz="1600" kern="0" dirty="0">
              <a:solidFill>
                <a:srgbClr val="7F7F7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85750" indent="-285750">
              <a:spcBef>
                <a:spcPts val="200"/>
              </a:spcBef>
              <a:buClr>
                <a:srgbClr val="000000"/>
              </a:buClr>
              <a:buFontTx/>
              <a:buChar char="-"/>
            </a:pPr>
            <a:r>
              <a:rPr lang="en-US" sz="1600" kern="0" dirty="0">
                <a:solidFill>
                  <a:srgbClr val="7F7F7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Influencers</a:t>
            </a:r>
            <a:endParaRPr lang="en-US" sz="1600" kern="0" dirty="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" name="Google Shape;1942;p85">
            <a:extLst>
              <a:ext uri="{FF2B5EF4-FFF2-40B4-BE49-F238E27FC236}">
                <a16:creationId xmlns:a16="http://schemas.microsoft.com/office/drawing/2014/main" id="{034EB095-A1E7-BA1A-B9F0-B75B24B0EC37}"/>
              </a:ext>
            </a:extLst>
          </p:cNvPr>
          <p:cNvSpPr/>
          <p:nvPr/>
        </p:nvSpPr>
        <p:spPr>
          <a:xfrm>
            <a:off x="9790124" y="5586527"/>
            <a:ext cx="1209747" cy="1209747"/>
          </a:xfrm>
          <a:prstGeom prst="roundRect">
            <a:avLst>
              <a:gd name="adj" fmla="val 16667"/>
            </a:avLst>
          </a:prstGeom>
          <a:solidFill>
            <a:srgbClr val="9BB9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4E5F27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943;p85">
            <a:extLst>
              <a:ext uri="{FF2B5EF4-FFF2-40B4-BE49-F238E27FC236}">
                <a16:creationId xmlns:a16="http://schemas.microsoft.com/office/drawing/2014/main" id="{486EEF30-C844-EE71-63DC-C70C6FBB1366}"/>
              </a:ext>
            </a:extLst>
          </p:cNvPr>
          <p:cNvSpPr/>
          <p:nvPr/>
        </p:nvSpPr>
        <p:spPr>
          <a:xfrm>
            <a:off x="16621053" y="5567277"/>
            <a:ext cx="1209747" cy="1209747"/>
          </a:xfrm>
          <a:prstGeom prst="roundRect">
            <a:avLst>
              <a:gd name="adj" fmla="val 16667"/>
            </a:avLst>
          </a:prstGeom>
          <a:solidFill>
            <a:srgbClr val="F19B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7B4E07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944;p85">
            <a:extLst>
              <a:ext uri="{FF2B5EF4-FFF2-40B4-BE49-F238E27FC236}">
                <a16:creationId xmlns:a16="http://schemas.microsoft.com/office/drawing/2014/main" id="{E0EC66D2-9477-AB5D-0E04-61C95081D613}"/>
              </a:ext>
            </a:extLst>
          </p:cNvPr>
          <p:cNvSpPr/>
          <p:nvPr/>
        </p:nvSpPr>
        <p:spPr>
          <a:xfrm>
            <a:off x="16994330" y="5922985"/>
            <a:ext cx="463193" cy="498331"/>
          </a:xfrm>
          <a:custGeom>
            <a:avLst/>
            <a:gdLst/>
            <a:ahLst/>
            <a:cxnLst/>
            <a:rect l="l" t="t" r="r" b="b"/>
            <a:pathLst>
              <a:path w="67" h="72" extrusionOk="0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" name="Google Shape;1945;p85">
            <a:extLst>
              <a:ext uri="{FF2B5EF4-FFF2-40B4-BE49-F238E27FC236}">
                <a16:creationId xmlns:a16="http://schemas.microsoft.com/office/drawing/2014/main" id="{590FC0DE-001B-98BB-AC47-AA2CFE7F3959}"/>
              </a:ext>
            </a:extLst>
          </p:cNvPr>
          <p:cNvSpPr/>
          <p:nvPr/>
        </p:nvSpPr>
        <p:spPr>
          <a:xfrm>
            <a:off x="16973566" y="3751466"/>
            <a:ext cx="504720" cy="380138"/>
          </a:xfrm>
          <a:custGeom>
            <a:avLst/>
            <a:gdLst/>
            <a:ahLst/>
            <a:cxnLst/>
            <a:rect l="l" t="t" r="r" b="b"/>
            <a:pathLst>
              <a:path w="158" h="119" extrusionOk="0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" name="Google Shape;1932;p85">
            <a:extLst>
              <a:ext uri="{FF2B5EF4-FFF2-40B4-BE49-F238E27FC236}">
                <a16:creationId xmlns:a16="http://schemas.microsoft.com/office/drawing/2014/main" id="{274D0E64-E850-534F-CEF6-6C07080E3138}"/>
              </a:ext>
            </a:extLst>
          </p:cNvPr>
          <p:cNvSpPr/>
          <p:nvPr/>
        </p:nvSpPr>
        <p:spPr>
          <a:xfrm>
            <a:off x="10121463" y="5954928"/>
            <a:ext cx="504720" cy="434443"/>
          </a:xfrm>
          <a:custGeom>
            <a:avLst/>
            <a:gdLst/>
            <a:ahLst/>
            <a:cxnLst/>
            <a:rect l="l" t="t" r="r" b="b"/>
            <a:pathLst>
              <a:path w="73" h="63" extrusionOk="0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3" name="Graphic 62" descr="Checkmark with solid fill">
            <a:extLst>
              <a:ext uri="{FF2B5EF4-FFF2-40B4-BE49-F238E27FC236}">
                <a16:creationId xmlns:a16="http://schemas.microsoft.com/office/drawing/2014/main" id="{74DBCA44-2A42-2626-1BA4-591235AAE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7678" y="3610068"/>
            <a:ext cx="705028" cy="705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122441" y="628001"/>
            <a:ext cx="1604311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9"/>
              </a:lnSpc>
            </a:pPr>
            <a:r>
              <a:rPr lang="en-US" sz="48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Strategic Options – “Pathways We Explored”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48" name="Google Shape;6767;p196">
            <a:extLst>
              <a:ext uri="{FF2B5EF4-FFF2-40B4-BE49-F238E27FC236}">
                <a16:creationId xmlns:a16="http://schemas.microsoft.com/office/drawing/2014/main" id="{353802A6-442B-1CCE-C382-75BBD7494113}"/>
              </a:ext>
            </a:extLst>
          </p:cNvPr>
          <p:cNvGrpSpPr/>
          <p:nvPr/>
        </p:nvGrpSpPr>
        <p:grpSpPr>
          <a:xfrm>
            <a:off x="8871657" y="3028867"/>
            <a:ext cx="292234" cy="7257625"/>
            <a:chOff x="4489102" y="1388112"/>
            <a:chExt cx="165795" cy="3755386"/>
          </a:xfrm>
        </p:grpSpPr>
        <p:sp>
          <p:nvSpPr>
            <p:cNvPr id="149" name="Google Shape;6768;p196">
              <a:extLst>
                <a:ext uri="{FF2B5EF4-FFF2-40B4-BE49-F238E27FC236}">
                  <a16:creationId xmlns:a16="http://schemas.microsoft.com/office/drawing/2014/main" id="{C09206BA-7326-588C-7B69-321EA280F61A}"/>
                </a:ext>
              </a:extLst>
            </p:cNvPr>
            <p:cNvSpPr/>
            <p:nvPr/>
          </p:nvSpPr>
          <p:spPr>
            <a:xfrm>
              <a:off x="4489102" y="1565952"/>
              <a:ext cx="165795" cy="3577546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51000">
                  <a:srgbClr val="D8D8D8"/>
                </a:gs>
                <a:gs pos="54000">
                  <a:srgbClr val="F2F2F2"/>
                </a:gs>
                <a:gs pos="100000">
                  <a:srgbClr val="BFBFB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2000" kern="0">
                <a:solidFill>
                  <a:srgbClr val="26262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50" name="Google Shape;6769;p196">
              <a:extLst>
                <a:ext uri="{FF2B5EF4-FFF2-40B4-BE49-F238E27FC236}">
                  <a16:creationId xmlns:a16="http://schemas.microsoft.com/office/drawing/2014/main" id="{D4DE1231-26AB-1832-FBD7-9C443508EDE6}"/>
                </a:ext>
              </a:extLst>
            </p:cNvPr>
            <p:cNvSpPr/>
            <p:nvPr/>
          </p:nvSpPr>
          <p:spPr>
            <a:xfrm>
              <a:off x="4489102" y="1388112"/>
              <a:ext cx="165795" cy="161125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2000" kern="0">
                <a:solidFill>
                  <a:srgbClr val="26262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52" name="Google Shape;6771;p196">
            <a:extLst>
              <a:ext uri="{FF2B5EF4-FFF2-40B4-BE49-F238E27FC236}">
                <a16:creationId xmlns:a16="http://schemas.microsoft.com/office/drawing/2014/main" id="{8C777505-C27F-1869-F40C-524C89746B9C}"/>
              </a:ext>
            </a:extLst>
          </p:cNvPr>
          <p:cNvGrpSpPr/>
          <p:nvPr/>
        </p:nvGrpSpPr>
        <p:grpSpPr>
          <a:xfrm>
            <a:off x="6360916" y="5024297"/>
            <a:ext cx="2613641" cy="1719403"/>
            <a:chOff x="3563938" y="1866900"/>
            <a:chExt cx="1008063" cy="604838"/>
          </a:xfrm>
        </p:grpSpPr>
        <p:sp>
          <p:nvSpPr>
            <p:cNvPr id="154" name="Google Shape;6772;p196">
              <a:extLst>
                <a:ext uri="{FF2B5EF4-FFF2-40B4-BE49-F238E27FC236}">
                  <a16:creationId xmlns:a16="http://schemas.microsoft.com/office/drawing/2014/main" id="{509F6501-9310-0B5B-45DF-88D60A4F3F97}"/>
                </a:ext>
              </a:extLst>
            </p:cNvPr>
            <p:cNvSpPr/>
            <p:nvPr/>
          </p:nvSpPr>
          <p:spPr>
            <a:xfrm>
              <a:off x="3563938" y="2062163"/>
              <a:ext cx="1008063" cy="409575"/>
            </a:xfrm>
            <a:custGeom>
              <a:avLst/>
              <a:gdLst/>
              <a:ahLst/>
              <a:cxnLst/>
              <a:rect l="l" t="t" r="r" b="b"/>
              <a:pathLst>
                <a:path w="635" h="258" extrusionOk="0">
                  <a:moveTo>
                    <a:pt x="635" y="241"/>
                  </a:moveTo>
                  <a:lnTo>
                    <a:pt x="616" y="258"/>
                  </a:lnTo>
                  <a:lnTo>
                    <a:pt x="73" y="15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635" y="241"/>
                  </a:lnTo>
                  <a:close/>
                </a:path>
              </a:pathLst>
            </a:custGeom>
            <a:solidFill>
              <a:srgbClr val="113E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55" name="Google Shape;6773;p196">
              <a:extLst>
                <a:ext uri="{FF2B5EF4-FFF2-40B4-BE49-F238E27FC236}">
                  <a16:creationId xmlns:a16="http://schemas.microsoft.com/office/drawing/2014/main" id="{B7F38B5C-680B-E80F-1EF5-6126384C5F9A}"/>
                </a:ext>
              </a:extLst>
            </p:cNvPr>
            <p:cNvSpPr/>
            <p:nvPr/>
          </p:nvSpPr>
          <p:spPr>
            <a:xfrm>
              <a:off x="3563938" y="1866900"/>
              <a:ext cx="1008063" cy="577850"/>
            </a:xfrm>
            <a:custGeom>
              <a:avLst/>
              <a:gdLst/>
              <a:ahLst/>
              <a:cxnLst/>
              <a:rect l="l" t="t" r="r" b="b"/>
              <a:pathLst>
                <a:path w="635" h="364" extrusionOk="0">
                  <a:moveTo>
                    <a:pt x="0" y="123"/>
                  </a:moveTo>
                  <a:lnTo>
                    <a:pt x="93" y="262"/>
                  </a:lnTo>
                  <a:lnTo>
                    <a:pt x="635" y="364"/>
                  </a:lnTo>
                  <a:lnTo>
                    <a:pt x="635" y="110"/>
                  </a:lnTo>
                  <a:lnTo>
                    <a:pt x="95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6AB4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56" name="Google Shape;6774;p196">
              <a:extLst>
                <a:ext uri="{FF2B5EF4-FFF2-40B4-BE49-F238E27FC236}">
                  <a16:creationId xmlns:a16="http://schemas.microsoft.com/office/drawing/2014/main" id="{AAD330F7-A336-24FD-26C8-35C761C9BD56}"/>
                </a:ext>
              </a:extLst>
            </p:cNvPr>
            <p:cNvSpPr/>
            <p:nvPr/>
          </p:nvSpPr>
          <p:spPr>
            <a:xfrm>
              <a:off x="3625850" y="1916113"/>
              <a:ext cx="906463" cy="481013"/>
            </a:xfrm>
            <a:custGeom>
              <a:avLst/>
              <a:gdLst/>
              <a:ahLst/>
              <a:cxnLst/>
              <a:rect l="l" t="t" r="r" b="b"/>
              <a:pathLst>
                <a:path w="571" h="303" extrusionOk="0">
                  <a:moveTo>
                    <a:pt x="0" y="96"/>
                  </a:moveTo>
                  <a:lnTo>
                    <a:pt x="73" y="0"/>
                  </a:lnTo>
                  <a:lnTo>
                    <a:pt x="571" y="96"/>
                  </a:lnTo>
                  <a:lnTo>
                    <a:pt x="571" y="303"/>
                  </a:lnTo>
                  <a:lnTo>
                    <a:pt x="74" y="211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237D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57" name="Google Shape;6775;p196">
              <a:extLst>
                <a:ext uri="{FF2B5EF4-FFF2-40B4-BE49-F238E27FC236}">
                  <a16:creationId xmlns:a16="http://schemas.microsoft.com/office/drawing/2014/main" id="{18A2E01F-8F57-9AAC-3A68-6F15B2D97C66}"/>
                </a:ext>
              </a:extLst>
            </p:cNvPr>
            <p:cNvSpPr/>
            <p:nvPr/>
          </p:nvSpPr>
          <p:spPr>
            <a:xfrm>
              <a:off x="3741738" y="1916113"/>
              <a:ext cx="790575" cy="481013"/>
            </a:xfrm>
            <a:custGeom>
              <a:avLst/>
              <a:gdLst/>
              <a:ahLst/>
              <a:cxnLst/>
              <a:rect l="l" t="t" r="r" b="b"/>
              <a:pathLst>
                <a:path w="498" h="303" extrusionOk="0">
                  <a:moveTo>
                    <a:pt x="0" y="0"/>
                  </a:moveTo>
                  <a:lnTo>
                    <a:pt x="490" y="106"/>
                  </a:lnTo>
                  <a:lnTo>
                    <a:pt x="490" y="302"/>
                  </a:lnTo>
                  <a:lnTo>
                    <a:pt x="498" y="303"/>
                  </a:lnTo>
                  <a:lnTo>
                    <a:pt x="498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3E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59" name="Google Shape;6778;p196">
            <a:extLst>
              <a:ext uri="{FF2B5EF4-FFF2-40B4-BE49-F238E27FC236}">
                <a16:creationId xmlns:a16="http://schemas.microsoft.com/office/drawing/2014/main" id="{1F0F059F-D233-E18A-0901-61179C7B95B4}"/>
              </a:ext>
            </a:extLst>
          </p:cNvPr>
          <p:cNvGrpSpPr/>
          <p:nvPr/>
        </p:nvGrpSpPr>
        <p:grpSpPr>
          <a:xfrm>
            <a:off x="9060993" y="3228144"/>
            <a:ext cx="2613641" cy="1723914"/>
            <a:chOff x="4605338" y="1441450"/>
            <a:chExt cx="1008063" cy="606425"/>
          </a:xfrm>
        </p:grpSpPr>
        <p:sp>
          <p:nvSpPr>
            <p:cNvPr id="161" name="Google Shape;6779;p196">
              <a:extLst>
                <a:ext uri="{FF2B5EF4-FFF2-40B4-BE49-F238E27FC236}">
                  <a16:creationId xmlns:a16="http://schemas.microsoft.com/office/drawing/2014/main" id="{D5CDB27D-190F-8A7D-F956-E306F4845C58}"/>
                </a:ext>
              </a:extLst>
            </p:cNvPr>
            <p:cNvSpPr/>
            <p:nvPr/>
          </p:nvSpPr>
          <p:spPr>
            <a:xfrm>
              <a:off x="4605338" y="1635125"/>
              <a:ext cx="1008063" cy="412750"/>
            </a:xfrm>
            <a:custGeom>
              <a:avLst/>
              <a:gdLst/>
              <a:ahLst/>
              <a:cxnLst/>
              <a:rect l="l" t="t" r="r" b="b"/>
              <a:pathLst>
                <a:path w="635" h="260" extrusionOk="0">
                  <a:moveTo>
                    <a:pt x="0" y="243"/>
                  </a:moveTo>
                  <a:lnTo>
                    <a:pt x="19" y="260"/>
                  </a:lnTo>
                  <a:lnTo>
                    <a:pt x="562" y="156"/>
                  </a:lnTo>
                  <a:lnTo>
                    <a:pt x="635" y="45"/>
                  </a:lnTo>
                  <a:lnTo>
                    <a:pt x="635" y="0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0A55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2" name="Google Shape;6780;p196">
              <a:extLst>
                <a:ext uri="{FF2B5EF4-FFF2-40B4-BE49-F238E27FC236}">
                  <a16:creationId xmlns:a16="http://schemas.microsoft.com/office/drawing/2014/main" id="{00771ACF-F8E5-8611-FD77-F7656894B897}"/>
                </a:ext>
              </a:extLst>
            </p:cNvPr>
            <p:cNvSpPr/>
            <p:nvPr/>
          </p:nvSpPr>
          <p:spPr>
            <a:xfrm>
              <a:off x="4605338" y="1441450"/>
              <a:ext cx="1008063" cy="579438"/>
            </a:xfrm>
            <a:custGeom>
              <a:avLst/>
              <a:gdLst/>
              <a:ahLst/>
              <a:cxnLst/>
              <a:rect l="l" t="t" r="r" b="b"/>
              <a:pathLst>
                <a:path w="635" h="365" extrusionOk="0">
                  <a:moveTo>
                    <a:pt x="0" y="109"/>
                  </a:moveTo>
                  <a:lnTo>
                    <a:pt x="0" y="365"/>
                  </a:lnTo>
                  <a:lnTo>
                    <a:pt x="542" y="262"/>
                  </a:lnTo>
                  <a:lnTo>
                    <a:pt x="635" y="122"/>
                  </a:lnTo>
                  <a:lnTo>
                    <a:pt x="540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53EAD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3" name="Google Shape;6781;p196">
              <a:extLst>
                <a:ext uri="{FF2B5EF4-FFF2-40B4-BE49-F238E27FC236}">
                  <a16:creationId xmlns:a16="http://schemas.microsoft.com/office/drawing/2014/main" id="{1D504009-C713-D6EB-61EB-5A2FE2A21517}"/>
                </a:ext>
              </a:extLst>
            </p:cNvPr>
            <p:cNvSpPr/>
            <p:nvPr/>
          </p:nvSpPr>
          <p:spPr>
            <a:xfrm>
              <a:off x="4645025" y="1492250"/>
              <a:ext cx="906463" cy="481013"/>
            </a:xfrm>
            <a:custGeom>
              <a:avLst/>
              <a:gdLst/>
              <a:ahLst/>
              <a:cxnLst/>
              <a:rect l="l" t="t" r="r" b="b"/>
              <a:pathLst>
                <a:path w="571" h="303" extrusionOk="0">
                  <a:moveTo>
                    <a:pt x="571" y="95"/>
                  </a:moveTo>
                  <a:lnTo>
                    <a:pt x="498" y="0"/>
                  </a:lnTo>
                  <a:lnTo>
                    <a:pt x="0" y="95"/>
                  </a:lnTo>
                  <a:lnTo>
                    <a:pt x="0" y="303"/>
                  </a:lnTo>
                  <a:lnTo>
                    <a:pt x="497" y="210"/>
                  </a:lnTo>
                  <a:lnTo>
                    <a:pt x="571" y="95"/>
                  </a:lnTo>
                  <a:close/>
                </a:path>
              </a:pathLst>
            </a:custGeom>
            <a:solidFill>
              <a:srgbClr val="15AA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4" name="Google Shape;6782;p196">
              <a:extLst>
                <a:ext uri="{FF2B5EF4-FFF2-40B4-BE49-F238E27FC236}">
                  <a16:creationId xmlns:a16="http://schemas.microsoft.com/office/drawing/2014/main" id="{D9D2B8A9-9A99-86FB-1042-E52B5EA4EA9B}"/>
                </a:ext>
              </a:extLst>
            </p:cNvPr>
            <p:cNvSpPr/>
            <p:nvPr/>
          </p:nvSpPr>
          <p:spPr>
            <a:xfrm>
              <a:off x="4645025" y="1492250"/>
              <a:ext cx="790575" cy="481013"/>
            </a:xfrm>
            <a:custGeom>
              <a:avLst/>
              <a:gdLst/>
              <a:ahLst/>
              <a:cxnLst/>
              <a:rect l="l" t="t" r="r" b="b"/>
              <a:pathLst>
                <a:path w="498" h="303" extrusionOk="0">
                  <a:moveTo>
                    <a:pt x="498" y="0"/>
                  </a:moveTo>
                  <a:lnTo>
                    <a:pt x="8" y="105"/>
                  </a:lnTo>
                  <a:lnTo>
                    <a:pt x="8" y="301"/>
                  </a:lnTo>
                  <a:lnTo>
                    <a:pt x="0" y="303"/>
                  </a:lnTo>
                  <a:lnTo>
                    <a:pt x="0" y="95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0A554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66" name="Google Shape;6785;p196">
            <a:extLst>
              <a:ext uri="{FF2B5EF4-FFF2-40B4-BE49-F238E27FC236}">
                <a16:creationId xmlns:a16="http://schemas.microsoft.com/office/drawing/2014/main" id="{3DB9B9A3-BE27-A8C9-BA43-C402B817213D}"/>
              </a:ext>
            </a:extLst>
          </p:cNvPr>
          <p:cNvGrpSpPr/>
          <p:nvPr/>
        </p:nvGrpSpPr>
        <p:grpSpPr>
          <a:xfrm>
            <a:off x="9060993" y="6700697"/>
            <a:ext cx="2613641" cy="1719403"/>
            <a:chOff x="4605338" y="2316163"/>
            <a:chExt cx="1008063" cy="604838"/>
          </a:xfrm>
        </p:grpSpPr>
        <p:sp>
          <p:nvSpPr>
            <p:cNvPr id="168" name="Google Shape;6786;p196">
              <a:extLst>
                <a:ext uri="{FF2B5EF4-FFF2-40B4-BE49-F238E27FC236}">
                  <a16:creationId xmlns:a16="http://schemas.microsoft.com/office/drawing/2014/main" id="{014651CE-045B-EA5B-9C44-AF78B3F81AC1}"/>
                </a:ext>
              </a:extLst>
            </p:cNvPr>
            <p:cNvSpPr/>
            <p:nvPr/>
          </p:nvSpPr>
          <p:spPr>
            <a:xfrm>
              <a:off x="4605338" y="2509838"/>
              <a:ext cx="1008063" cy="411163"/>
            </a:xfrm>
            <a:custGeom>
              <a:avLst/>
              <a:gdLst/>
              <a:ahLst/>
              <a:cxnLst/>
              <a:rect l="l" t="t" r="r" b="b"/>
              <a:pathLst>
                <a:path w="635" h="259" extrusionOk="0">
                  <a:moveTo>
                    <a:pt x="0" y="242"/>
                  </a:moveTo>
                  <a:lnTo>
                    <a:pt x="19" y="259"/>
                  </a:lnTo>
                  <a:lnTo>
                    <a:pt x="562" y="155"/>
                  </a:lnTo>
                  <a:lnTo>
                    <a:pt x="635" y="45"/>
                  </a:lnTo>
                  <a:lnTo>
                    <a:pt x="635" y="0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rgbClr val="7B4E0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9" name="Google Shape;6787;p196">
              <a:extLst>
                <a:ext uri="{FF2B5EF4-FFF2-40B4-BE49-F238E27FC236}">
                  <a16:creationId xmlns:a16="http://schemas.microsoft.com/office/drawing/2014/main" id="{625B8B12-A120-D529-D25D-51B9D86A8DD8}"/>
                </a:ext>
              </a:extLst>
            </p:cNvPr>
            <p:cNvSpPr/>
            <p:nvPr/>
          </p:nvSpPr>
          <p:spPr>
            <a:xfrm>
              <a:off x="4605338" y="2316163"/>
              <a:ext cx="1008063" cy="577850"/>
            </a:xfrm>
            <a:custGeom>
              <a:avLst/>
              <a:gdLst/>
              <a:ahLst/>
              <a:cxnLst/>
              <a:rect l="l" t="t" r="r" b="b"/>
              <a:pathLst>
                <a:path w="635" h="364" extrusionOk="0">
                  <a:moveTo>
                    <a:pt x="0" y="110"/>
                  </a:moveTo>
                  <a:lnTo>
                    <a:pt x="0" y="364"/>
                  </a:lnTo>
                  <a:lnTo>
                    <a:pt x="542" y="262"/>
                  </a:lnTo>
                  <a:lnTo>
                    <a:pt x="635" y="122"/>
                  </a:lnTo>
                  <a:lnTo>
                    <a:pt x="540" y="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7C26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0" name="Google Shape;6788;p196">
              <a:extLst>
                <a:ext uri="{FF2B5EF4-FFF2-40B4-BE49-F238E27FC236}">
                  <a16:creationId xmlns:a16="http://schemas.microsoft.com/office/drawing/2014/main" id="{4771B759-216D-3602-34DB-3C52D61E168B}"/>
                </a:ext>
              </a:extLst>
            </p:cNvPr>
            <p:cNvSpPr/>
            <p:nvPr/>
          </p:nvSpPr>
          <p:spPr>
            <a:xfrm>
              <a:off x="4645025" y="2366963"/>
              <a:ext cx="906463" cy="479425"/>
            </a:xfrm>
            <a:custGeom>
              <a:avLst/>
              <a:gdLst/>
              <a:ahLst/>
              <a:cxnLst/>
              <a:rect l="l" t="t" r="r" b="b"/>
              <a:pathLst>
                <a:path w="571" h="302" extrusionOk="0">
                  <a:moveTo>
                    <a:pt x="571" y="95"/>
                  </a:moveTo>
                  <a:lnTo>
                    <a:pt x="498" y="0"/>
                  </a:lnTo>
                  <a:lnTo>
                    <a:pt x="0" y="95"/>
                  </a:lnTo>
                  <a:lnTo>
                    <a:pt x="0" y="302"/>
                  </a:lnTo>
                  <a:lnTo>
                    <a:pt x="497" y="210"/>
                  </a:lnTo>
                  <a:lnTo>
                    <a:pt x="571" y="95"/>
                  </a:lnTo>
                  <a:close/>
                </a:path>
              </a:pathLst>
            </a:custGeom>
            <a:solidFill>
              <a:srgbClr val="F19B1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1" name="Google Shape;6789;p196">
              <a:extLst>
                <a:ext uri="{FF2B5EF4-FFF2-40B4-BE49-F238E27FC236}">
                  <a16:creationId xmlns:a16="http://schemas.microsoft.com/office/drawing/2014/main" id="{307A9842-C5F2-EDA4-2C45-2B0F545B0E32}"/>
                </a:ext>
              </a:extLst>
            </p:cNvPr>
            <p:cNvSpPr/>
            <p:nvPr/>
          </p:nvSpPr>
          <p:spPr>
            <a:xfrm>
              <a:off x="4645025" y="2366963"/>
              <a:ext cx="790575" cy="479425"/>
            </a:xfrm>
            <a:custGeom>
              <a:avLst/>
              <a:gdLst/>
              <a:ahLst/>
              <a:cxnLst/>
              <a:rect l="l" t="t" r="r" b="b"/>
              <a:pathLst>
                <a:path w="498" h="302" extrusionOk="0">
                  <a:moveTo>
                    <a:pt x="498" y="0"/>
                  </a:moveTo>
                  <a:lnTo>
                    <a:pt x="8" y="105"/>
                  </a:lnTo>
                  <a:lnTo>
                    <a:pt x="8" y="300"/>
                  </a:lnTo>
                  <a:lnTo>
                    <a:pt x="0" y="302"/>
                  </a:lnTo>
                  <a:lnTo>
                    <a:pt x="0" y="95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7B4E0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81" name="Google Shape;6800;p196">
            <a:extLst>
              <a:ext uri="{FF2B5EF4-FFF2-40B4-BE49-F238E27FC236}">
                <a16:creationId xmlns:a16="http://schemas.microsoft.com/office/drawing/2014/main" id="{04B1E98F-AEE6-8C08-86A9-3568A48562B0}"/>
              </a:ext>
            </a:extLst>
          </p:cNvPr>
          <p:cNvSpPr txBox="1"/>
          <p:nvPr/>
        </p:nvSpPr>
        <p:spPr>
          <a:xfrm>
            <a:off x="2876124" y="5257865"/>
            <a:ext cx="2777979" cy="64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US" sz="4000" b="1" kern="0" dirty="0">
                <a:solidFill>
                  <a:srgbClr val="237DB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B2B Focused</a:t>
            </a:r>
            <a:endParaRPr sz="4000" b="1" kern="0" dirty="0">
              <a:solidFill>
                <a:srgbClr val="237DB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" name="Google Shape;6806;p196">
            <a:extLst>
              <a:ext uri="{FF2B5EF4-FFF2-40B4-BE49-F238E27FC236}">
                <a16:creationId xmlns:a16="http://schemas.microsoft.com/office/drawing/2014/main" id="{1E4EE826-6A26-667A-F569-F3FBC007BC74}"/>
              </a:ext>
            </a:extLst>
          </p:cNvPr>
          <p:cNvSpPr txBox="1"/>
          <p:nvPr/>
        </p:nvSpPr>
        <p:spPr>
          <a:xfrm>
            <a:off x="12353682" y="3457197"/>
            <a:ext cx="2777979" cy="64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GB" sz="4000" b="1" kern="0" dirty="0">
                <a:solidFill>
                  <a:srgbClr val="15AA9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B2C Focused</a:t>
            </a:r>
            <a:endParaRPr sz="4000" b="1" kern="0" dirty="0">
              <a:solidFill>
                <a:srgbClr val="15AA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0" name="Google Shape;6809;p196">
            <a:extLst>
              <a:ext uri="{FF2B5EF4-FFF2-40B4-BE49-F238E27FC236}">
                <a16:creationId xmlns:a16="http://schemas.microsoft.com/office/drawing/2014/main" id="{FCA2654A-FB87-290B-E90D-F47C175A48E3}"/>
              </a:ext>
            </a:extLst>
          </p:cNvPr>
          <p:cNvSpPr txBox="1"/>
          <p:nvPr/>
        </p:nvSpPr>
        <p:spPr>
          <a:xfrm>
            <a:off x="12496800" y="6929751"/>
            <a:ext cx="4038600" cy="64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4000" b="1" kern="0" dirty="0">
                <a:solidFill>
                  <a:srgbClr val="F19B1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Hybrid Focused</a:t>
            </a:r>
            <a:endParaRPr sz="4000" b="1" kern="0" dirty="0">
              <a:solidFill>
                <a:srgbClr val="F19B1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Google Shape;6800;p196">
            <a:extLst>
              <a:ext uri="{FF2B5EF4-FFF2-40B4-BE49-F238E27FC236}">
                <a16:creationId xmlns:a16="http://schemas.microsoft.com/office/drawing/2014/main" id="{2AFF78B6-3869-39A7-F9A2-00C2B781D309}"/>
              </a:ext>
            </a:extLst>
          </p:cNvPr>
          <p:cNvSpPr txBox="1"/>
          <p:nvPr/>
        </p:nvSpPr>
        <p:spPr>
          <a:xfrm rot="737302">
            <a:off x="6650559" y="5458744"/>
            <a:ext cx="2039836" cy="64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US" sz="4000" b="1" kern="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Option 2</a:t>
            </a:r>
            <a:endParaRPr sz="4000" b="1" kern="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6800;p196">
            <a:extLst>
              <a:ext uri="{FF2B5EF4-FFF2-40B4-BE49-F238E27FC236}">
                <a16:creationId xmlns:a16="http://schemas.microsoft.com/office/drawing/2014/main" id="{3BD6C401-99A5-B8F6-916A-8582443A90C8}"/>
              </a:ext>
            </a:extLst>
          </p:cNvPr>
          <p:cNvSpPr txBox="1"/>
          <p:nvPr/>
        </p:nvSpPr>
        <p:spPr>
          <a:xfrm rot="20863311">
            <a:off x="9071442" y="3749072"/>
            <a:ext cx="2039836" cy="64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US" sz="4000" b="1" kern="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Option 1</a:t>
            </a:r>
            <a:endParaRPr sz="4000" b="1" kern="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" name="Google Shape;6800;p196">
            <a:extLst>
              <a:ext uri="{FF2B5EF4-FFF2-40B4-BE49-F238E27FC236}">
                <a16:creationId xmlns:a16="http://schemas.microsoft.com/office/drawing/2014/main" id="{01362868-BCDF-80F1-2F0F-CC7899E1E7DD}"/>
              </a:ext>
            </a:extLst>
          </p:cNvPr>
          <p:cNvSpPr txBox="1"/>
          <p:nvPr/>
        </p:nvSpPr>
        <p:spPr>
          <a:xfrm rot="20863311">
            <a:off x="9032615" y="7200522"/>
            <a:ext cx="2039836" cy="64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US" sz="4000" b="1" kern="0" dirty="0">
                <a:solidFill>
                  <a:schemeClr val="bg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Option 3</a:t>
            </a:r>
            <a:endParaRPr sz="4000" b="1" kern="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8" y="2968434"/>
            <a:ext cx="4860102" cy="5955176"/>
            <a:chOff x="0" y="0"/>
            <a:chExt cx="6480136" cy="7940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80175" cy="7940294"/>
            </a:xfrm>
            <a:custGeom>
              <a:avLst/>
              <a:gdLst/>
              <a:ahLst/>
              <a:cxnLst/>
              <a:rect l="l" t="t" r="r" b="b"/>
              <a:pathLst>
                <a:path w="6480175" h="7940294">
                  <a:moveTo>
                    <a:pt x="0" y="0"/>
                  </a:moveTo>
                  <a:lnTo>
                    <a:pt x="6480175" y="0"/>
                  </a:lnTo>
                  <a:lnTo>
                    <a:pt x="6480175" y="7940294"/>
                  </a:lnTo>
                  <a:lnTo>
                    <a:pt x="0" y="794029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87094" y="1909350"/>
            <a:ext cx="1971888" cy="2118168"/>
            <a:chOff x="0" y="0"/>
            <a:chExt cx="2629184" cy="2824224"/>
          </a:xfrm>
        </p:grpSpPr>
        <p:sp>
          <p:nvSpPr>
            <p:cNvPr id="5" name="Freeform 5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13949" y="2968434"/>
            <a:ext cx="4860102" cy="5955176"/>
            <a:chOff x="0" y="0"/>
            <a:chExt cx="6480136" cy="79402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0175" cy="7940294"/>
            </a:xfrm>
            <a:custGeom>
              <a:avLst/>
              <a:gdLst/>
              <a:ahLst/>
              <a:cxnLst/>
              <a:rect l="l" t="t" r="r" b="b"/>
              <a:pathLst>
                <a:path w="6480175" h="7940294">
                  <a:moveTo>
                    <a:pt x="0" y="0"/>
                  </a:moveTo>
                  <a:lnTo>
                    <a:pt x="6480175" y="0"/>
                  </a:lnTo>
                  <a:lnTo>
                    <a:pt x="6480175" y="7940294"/>
                  </a:lnTo>
                  <a:lnTo>
                    <a:pt x="0" y="794029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44264" y="2053224"/>
            <a:ext cx="1971888" cy="2118168"/>
            <a:chOff x="0" y="0"/>
            <a:chExt cx="2629184" cy="2824224"/>
          </a:xfrm>
        </p:grpSpPr>
        <p:sp>
          <p:nvSpPr>
            <p:cNvPr id="9" name="Freeform 9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84910" y="2968434"/>
            <a:ext cx="4860102" cy="5955176"/>
            <a:chOff x="0" y="0"/>
            <a:chExt cx="6480136" cy="79402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80175" cy="7940294"/>
            </a:xfrm>
            <a:custGeom>
              <a:avLst/>
              <a:gdLst/>
              <a:ahLst/>
              <a:cxnLst/>
              <a:rect l="l" t="t" r="r" b="b"/>
              <a:pathLst>
                <a:path w="6480175" h="7940294">
                  <a:moveTo>
                    <a:pt x="0" y="0"/>
                  </a:moveTo>
                  <a:lnTo>
                    <a:pt x="6480175" y="0"/>
                  </a:lnTo>
                  <a:lnTo>
                    <a:pt x="6480175" y="7940294"/>
                  </a:lnTo>
                  <a:lnTo>
                    <a:pt x="0" y="794029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29018" y="1909350"/>
            <a:ext cx="1971888" cy="2118168"/>
            <a:chOff x="0" y="0"/>
            <a:chExt cx="2629184" cy="2824224"/>
          </a:xfrm>
        </p:grpSpPr>
        <p:sp>
          <p:nvSpPr>
            <p:cNvPr id="13" name="Freeform 13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365475" y="2447976"/>
            <a:ext cx="898973" cy="1040916"/>
          </a:xfrm>
          <a:custGeom>
            <a:avLst/>
            <a:gdLst/>
            <a:ahLst/>
            <a:cxnLst/>
            <a:rect l="l" t="t" r="r" b="b"/>
            <a:pathLst>
              <a:path w="898973" h="1040916">
                <a:moveTo>
                  <a:pt x="0" y="0"/>
                </a:moveTo>
                <a:lnTo>
                  <a:pt x="898973" y="0"/>
                </a:lnTo>
                <a:lnTo>
                  <a:pt x="898973" y="1040916"/>
                </a:lnTo>
                <a:lnTo>
                  <a:pt x="0" y="1040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8528676" y="2591850"/>
            <a:ext cx="1003065" cy="1040916"/>
          </a:xfrm>
          <a:custGeom>
            <a:avLst/>
            <a:gdLst/>
            <a:ahLst/>
            <a:cxnLst/>
            <a:rect l="l" t="t" r="r" b="b"/>
            <a:pathLst>
              <a:path w="1003065" h="1040916">
                <a:moveTo>
                  <a:pt x="0" y="0"/>
                </a:moveTo>
                <a:lnTo>
                  <a:pt x="1003064" y="0"/>
                </a:lnTo>
                <a:lnTo>
                  <a:pt x="1003064" y="1040916"/>
                </a:lnTo>
                <a:lnTo>
                  <a:pt x="0" y="1040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2952580" y="2447976"/>
            <a:ext cx="1040916" cy="1040916"/>
          </a:xfrm>
          <a:custGeom>
            <a:avLst/>
            <a:gdLst/>
            <a:ahLst/>
            <a:cxnLst/>
            <a:rect l="l" t="t" r="r" b="b"/>
            <a:pathLst>
              <a:path w="1040916" h="1040916">
                <a:moveTo>
                  <a:pt x="0" y="0"/>
                </a:moveTo>
                <a:lnTo>
                  <a:pt x="1040917" y="0"/>
                </a:lnTo>
                <a:lnTo>
                  <a:pt x="1040917" y="1040916"/>
                </a:lnTo>
                <a:lnTo>
                  <a:pt x="0" y="1040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365843" y="4379747"/>
            <a:ext cx="426054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Actions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2441" y="4943084"/>
            <a:ext cx="4780650" cy="3635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AI-enhanced trip planning + smart content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Booking integrations: hotel, train, insurance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Loyalty &amp; fee-based eco subscriptions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Partner with eco-vendors, user-generated content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Green rebranding: transparency + storytelling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84692" y="4419119"/>
            <a:ext cx="426054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Negative Outcomes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84692" y="5143499"/>
            <a:ext cx="4260540" cy="2404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High upfront cost (tech, content, marketing)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Scalability challenge vs OTA giants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Board/investor resistance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Slow ROI; brand repair takes time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13730" y="4419119"/>
            <a:ext cx="426054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Positive Outcomes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13730" y="5143500"/>
            <a:ext cx="4260540" cy="281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Rebuilds trust + brand credibility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Boosts customer experience &amp; loyalty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Revenue via subscriptions + bookings</a:t>
            </a:r>
          </a:p>
          <a:p>
            <a:pPr marL="388620" lvl="1" indent="-194310" algn="l">
              <a:lnSpc>
                <a:spcPts val="324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Aligning with original sustainability goals</a:t>
            </a:r>
          </a:p>
        </p:txBody>
      </p:sp>
      <p:sp>
        <p:nvSpPr>
          <p:cNvPr id="23" name="Freeform 23"/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TextBox 24"/>
          <p:cNvSpPr txBox="1"/>
          <p:nvPr/>
        </p:nvSpPr>
        <p:spPr>
          <a:xfrm>
            <a:off x="1122441" y="628001"/>
            <a:ext cx="16043118" cy="665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Strategic Option 1 – B2C Focused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35C5176D-E96A-E4D9-1F8C-0C053C56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14" r="5195" b="-2"/>
          <a:stretch/>
        </p:blipFill>
        <p:spPr>
          <a:xfrm>
            <a:off x="1219891" y="965200"/>
            <a:ext cx="7428116" cy="8356599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721CF8ED-B06F-C135-4EB9-8F4867D7EF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05" r="1705" b="-2"/>
          <a:stretch/>
        </p:blipFill>
        <p:spPr>
          <a:xfrm>
            <a:off x="9640031" y="965200"/>
            <a:ext cx="7428032" cy="8356599"/>
          </a:xfrm>
          <a:prstGeom prst="rect">
            <a:avLst/>
          </a:prstGeom>
        </p:spPr>
      </p:pic>
      <p:sp>
        <p:nvSpPr>
          <p:cNvPr id="5" name="Freeform 23">
            <a:extLst>
              <a:ext uri="{FF2B5EF4-FFF2-40B4-BE49-F238E27FC236}">
                <a16:creationId xmlns:a16="http://schemas.microsoft.com/office/drawing/2014/main" id="{5A736D7B-3D25-59DB-3093-8F8D34D5F95E}"/>
              </a:ext>
            </a:extLst>
          </p:cNvPr>
          <p:cNvSpPr/>
          <p:nvPr/>
        </p:nvSpPr>
        <p:spPr>
          <a:xfrm>
            <a:off x="0" y="9509451"/>
            <a:ext cx="2552374" cy="775036"/>
          </a:xfrm>
          <a:custGeom>
            <a:avLst/>
            <a:gdLst/>
            <a:ahLst/>
            <a:cxnLst/>
            <a:rect l="l" t="t" r="r" b="b"/>
            <a:pathLst>
              <a:path w="2552374" h="775036">
                <a:moveTo>
                  <a:pt x="0" y="0"/>
                </a:moveTo>
                <a:lnTo>
                  <a:pt x="2552374" y="0"/>
                </a:lnTo>
                <a:lnTo>
                  <a:pt x="2552374" y="775036"/>
                </a:lnTo>
                <a:lnTo>
                  <a:pt x="0" y="77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81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1361</Words>
  <Application>Microsoft Office PowerPoint</Application>
  <PresentationFormat>Custom</PresentationFormat>
  <Paragraphs>213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Aptos Narrow</vt:lpstr>
      <vt:lpstr>Futura Bold</vt:lpstr>
      <vt:lpstr>Roboto Medium</vt:lpstr>
      <vt:lpstr>Roboto Condensed</vt:lpstr>
      <vt:lpstr>Arial</vt:lpstr>
      <vt:lpstr>Futura</vt:lpstr>
      <vt:lpstr>Calibri</vt:lpstr>
      <vt:lpstr>Futura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Executive Summary</dc:title>
  <dc:creator>Pranay Malik</dc:creator>
  <cp:lastModifiedBy>Pranay Malik (Student)</cp:lastModifiedBy>
  <cp:revision>4</cp:revision>
  <dcterms:created xsi:type="dcterms:W3CDTF">2006-08-16T00:00:00Z</dcterms:created>
  <dcterms:modified xsi:type="dcterms:W3CDTF">2025-04-24T10:57:37Z</dcterms:modified>
  <dc:identifier>DAGlfZDMShM</dc:identifier>
</cp:coreProperties>
</file>